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2" r:id="rId4"/>
    <p:sldId id="263" r:id="rId5"/>
    <p:sldId id="258" r:id="rId6"/>
    <p:sldId id="264" r:id="rId7"/>
    <p:sldId id="259" r:id="rId8"/>
    <p:sldId id="268" r:id="rId9"/>
    <p:sldId id="266" r:id="rId10"/>
    <p:sldId id="260" r:id="rId11"/>
    <p:sldId id="265" r:id="rId12"/>
    <p:sldId id="267" r:id="rId13"/>
    <p:sldId id="269" r:id="rId14"/>
    <p:sldId id="270" r:id="rId15"/>
    <p:sldId id="271" r:id="rId16"/>
    <p:sldId id="272" r:id="rId17"/>
    <p:sldId id="274" r:id="rId18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/>
    <p:restoredTop sz="86410"/>
  </p:normalViewPr>
  <p:slideViewPr>
    <p:cSldViewPr>
      <p:cViewPr>
        <p:scale>
          <a:sx n="81" d="100"/>
          <a:sy n="81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авоъгъл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Закръглен правоъгъл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Щракнете, за да редактирате стила на подзаглавията в образеца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8.10.2013 г.</a:t>
            </a:fld>
            <a:endParaRPr lang="bg-BG"/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7" name="Правоъгъл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авоъгъл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8.10.2013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8.10.2013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8.10.2013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авоъгъл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Закръглен правоъгъл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8.10.2013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bg-BG"/>
          </a:p>
        </p:txBody>
      </p:sp>
      <p:sp>
        <p:nvSpPr>
          <p:cNvPr id="7" name="Правоъгъл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авоъгъл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авоъгъл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8.10.2013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8.10.2013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3" name="Контейнер за съдържани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8.10.2013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8.10.2013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авоъгъл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Закръглен правоъгъл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8.10.2013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8.10.2013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1" name="Правоъгъл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авоъгъл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ъгъл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Закръглен правоъгъл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2B35730-BCF4-4396-B8B9-CDCD4DB8B04E}" type="datetimeFigureOut">
              <a:rPr lang="bg-BG" smtClean="0"/>
              <a:pPr/>
              <a:t>8.10.2013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381000" y="5286388"/>
            <a:ext cx="8458200" cy="1214446"/>
          </a:xfrm>
        </p:spPr>
        <p:txBody>
          <a:bodyPr>
            <a:normAutofit fontScale="85000" lnSpcReduction="10000"/>
          </a:bodyPr>
          <a:lstStyle/>
          <a:p>
            <a:r>
              <a:rPr lang="bg-BG" dirty="0" smtClean="0"/>
              <a:t>по тематично направление </a:t>
            </a:r>
          </a:p>
          <a:p>
            <a:r>
              <a:rPr lang="bg-BG" dirty="0" smtClean="0"/>
              <a:t>Подкрепа на семейства / лица с интелектуални затруднения </a:t>
            </a:r>
          </a:p>
          <a:p>
            <a:r>
              <a:rPr lang="bg-BG" dirty="0" smtClean="0"/>
              <a:t>на БАЛИЗ</a:t>
            </a:r>
            <a:endParaRPr lang="bg-BG" dirty="0"/>
          </a:p>
        </p:txBody>
      </p:sp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8243918" cy="2786082"/>
          </a:xfrm>
        </p:spPr>
        <p:txBody>
          <a:bodyPr>
            <a:normAutofit/>
          </a:bodyPr>
          <a:lstStyle/>
          <a:p>
            <a:r>
              <a:rPr lang="bg-BG" sz="49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проект </a:t>
            </a:r>
            <a:r>
              <a:rPr lang="bg-BG" sz="4900" dirty="0" smtClean="0"/>
              <a:t/>
            </a:r>
            <a:br>
              <a:rPr lang="bg-BG" sz="4900" dirty="0" smtClean="0"/>
            </a:br>
            <a:r>
              <a:rPr lang="bg-BG" sz="4900" dirty="0" smtClean="0"/>
              <a:t> “Имам право да решавам </a:t>
            </a:r>
            <a:br>
              <a:rPr lang="bg-BG" sz="4900" dirty="0" smtClean="0"/>
            </a:br>
            <a:r>
              <a:rPr lang="bg-BG" sz="4900" dirty="0" smtClean="0"/>
              <a:t>      </a:t>
            </a:r>
            <a:r>
              <a:rPr lang="en-US" sz="4900" dirty="0" smtClean="0"/>
              <a:t>              </a:t>
            </a:r>
            <a:r>
              <a:rPr lang="bg-BG" sz="4900" dirty="0" smtClean="0"/>
              <a:t>сам за себе си”</a:t>
            </a:r>
            <a:endParaRPr lang="bg-BG" sz="4900" dirty="0"/>
          </a:p>
        </p:txBody>
      </p:sp>
      <p:pic>
        <p:nvPicPr>
          <p:cNvPr id="4" name="Картина 3"/>
          <p:cNvPicPr/>
          <p:nvPr/>
        </p:nvPicPr>
        <p:blipFill>
          <a:blip r:embed="rId2" cstate="print"/>
          <a:srcRect l="6839" t="8536" r="8123" b="7027"/>
          <a:stretch>
            <a:fillRect/>
          </a:stretch>
        </p:blipFill>
        <p:spPr bwMode="auto">
          <a:xfrm rot="16200000">
            <a:off x="1178695" y="2464587"/>
            <a:ext cx="264320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g-BG" dirty="0" smtClean="0">
                <a:solidFill>
                  <a:schemeClr val="accent1"/>
                </a:solidFill>
              </a:rPr>
              <a:t>ИСКАМ ДА ИЗБЕРА САМ</a:t>
            </a:r>
            <a:endParaRPr lang="bg-BG" dirty="0">
              <a:solidFill>
                <a:schemeClr val="accent1"/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400" dirty="0" err="1" smtClean="0"/>
              <a:t>Свободата</a:t>
            </a:r>
            <a:r>
              <a:rPr lang="ru-RU" sz="4400" dirty="0" smtClean="0"/>
              <a:t> да </a:t>
            </a:r>
            <a:r>
              <a:rPr lang="ru-RU" sz="4400" dirty="0" err="1" smtClean="0"/>
              <a:t>вземаме</a:t>
            </a:r>
            <a:r>
              <a:rPr lang="ru-RU" sz="4400" dirty="0" smtClean="0"/>
              <a:t> решения за живота си е </a:t>
            </a:r>
            <a:endParaRPr lang="en-US" sz="4400" dirty="0" smtClean="0"/>
          </a:p>
          <a:p>
            <a:pPr algn="ctr">
              <a:buNone/>
            </a:pP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право на </a:t>
            </a:r>
            <a:r>
              <a:rPr lang="ru-RU" sz="4400" dirty="0" err="1" smtClean="0">
                <a:solidFill>
                  <a:schemeClr val="accent1">
                    <a:lumMod val="75000"/>
                  </a:schemeClr>
                </a:solidFill>
              </a:rPr>
              <a:t>всеки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accent1">
                    <a:lumMod val="75000"/>
                  </a:schemeClr>
                </a:solidFill>
              </a:rPr>
              <a:t>човек</a:t>
            </a:r>
            <a:endParaRPr lang="en-US" sz="4400" dirty="0" smtClean="0"/>
          </a:p>
          <a:p>
            <a:r>
              <a:rPr lang="ru-RU" dirty="0" smtClean="0"/>
              <a:t>да </a:t>
            </a:r>
            <a:r>
              <a:rPr lang="ru-RU" dirty="0" err="1" smtClean="0"/>
              <a:t>избира</a:t>
            </a:r>
            <a:r>
              <a:rPr lang="ru-RU" dirty="0" smtClean="0"/>
              <a:t> </a:t>
            </a:r>
            <a:r>
              <a:rPr lang="ru-RU" dirty="0" err="1" smtClean="0"/>
              <a:t>къде</a:t>
            </a:r>
            <a:r>
              <a:rPr lang="en-US" dirty="0" smtClean="0"/>
              <a:t> </a:t>
            </a:r>
            <a:r>
              <a:rPr lang="ru-RU" dirty="0" smtClean="0"/>
              <a:t>да живее</a:t>
            </a:r>
            <a:endParaRPr lang="en-US" dirty="0" smtClean="0"/>
          </a:p>
          <a:p>
            <a:r>
              <a:rPr lang="ru-RU" dirty="0" smtClean="0"/>
              <a:t>да </a:t>
            </a:r>
            <a:r>
              <a:rPr lang="ru-RU" dirty="0" err="1" smtClean="0"/>
              <a:t>избира</a:t>
            </a:r>
            <a:r>
              <a:rPr lang="ru-RU" dirty="0" smtClean="0"/>
              <a:t> с кого</a:t>
            </a:r>
            <a:r>
              <a:rPr lang="en-US" dirty="0" smtClean="0"/>
              <a:t> </a:t>
            </a:r>
            <a:r>
              <a:rPr lang="ru-RU" dirty="0" smtClean="0"/>
              <a:t>да </a:t>
            </a:r>
            <a:r>
              <a:rPr lang="ru-RU" dirty="0" err="1" smtClean="0"/>
              <a:t>живея</a:t>
            </a:r>
            <a:endParaRPr lang="en-US" dirty="0" smtClean="0"/>
          </a:p>
          <a:p>
            <a:r>
              <a:rPr lang="ru-RU" dirty="0" err="1" smtClean="0"/>
              <a:t>какво</a:t>
            </a:r>
            <a:r>
              <a:rPr lang="ru-RU" dirty="0" smtClean="0"/>
              <a:t> да </a:t>
            </a:r>
            <a:r>
              <a:rPr lang="ru-RU" dirty="0" err="1" smtClean="0"/>
              <a:t>работия</a:t>
            </a:r>
            <a:endParaRPr lang="en-US" dirty="0" smtClean="0"/>
          </a:p>
          <a:p>
            <a:r>
              <a:rPr lang="ru-RU" dirty="0" err="1" smtClean="0"/>
              <a:t>какво</a:t>
            </a:r>
            <a:r>
              <a:rPr lang="ru-RU" dirty="0" smtClean="0"/>
              <a:t> лечение да имам</a:t>
            </a:r>
            <a:endParaRPr lang="en-US" dirty="0" smtClean="0"/>
          </a:p>
          <a:p>
            <a:r>
              <a:rPr lang="ru-RU" dirty="0" smtClean="0"/>
              <a:t>как да </a:t>
            </a:r>
            <a:r>
              <a:rPr lang="ru-RU" dirty="0" err="1" smtClean="0"/>
              <a:t>управлявав</a:t>
            </a:r>
            <a:r>
              <a:rPr lang="ru-RU" dirty="0" smtClean="0"/>
              <a:t> парите си и др. </a:t>
            </a:r>
            <a:br>
              <a:rPr lang="ru-RU" dirty="0" smtClean="0"/>
            </a:br>
            <a:endParaRPr lang="bg-BG" dirty="0"/>
          </a:p>
        </p:txBody>
      </p:sp>
      <p:pic>
        <p:nvPicPr>
          <p:cNvPr id="5" name="Картина 4" descr="http://t2.gstatic.com/images?q=tbn:ANd9GcSWHicmVhWkXSMz5tPmOlGHG2x4zci0chQ4_CyNp87e_GnwyYEg"/>
          <p:cNvPicPr/>
          <p:nvPr/>
        </p:nvPicPr>
        <p:blipFill>
          <a:blip r:embed="rId2" cstate="print"/>
          <a:srcRect l="12889" r="20889" b="25333"/>
          <a:stretch>
            <a:fillRect/>
          </a:stretch>
        </p:blipFill>
        <p:spPr bwMode="auto">
          <a:xfrm>
            <a:off x="6300192" y="3356992"/>
            <a:ext cx="259228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Картина 5" descr="http://image.zn.ua/media/images/original/Jan2011/2288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5589240"/>
            <a:ext cx="1304114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Картина 6" descr="http://t2.gstatic.com/images?q=tbn:ANd9GcRc6CKsnXnm6J2l6idW6r8L-mDvAKGxGC_05L1Qo7895gUNqcIy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229200"/>
            <a:ext cx="1470669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Картина 7" descr="http://t0.gstatic.com/images?q=tbn:ANd9GcQ-yR3gjcaEgyannIfWtcPygr0Hg2Uk5Up2JVT2IqkjmudXgVTkBQ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5373216"/>
            <a:ext cx="1266825" cy="1250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3100" b="1" dirty="0" err="1" smtClean="0"/>
              <a:t>Хората</a:t>
            </a:r>
            <a:r>
              <a:rPr lang="ru-RU" sz="3100" b="1" dirty="0" smtClean="0"/>
              <a:t> с </a:t>
            </a:r>
            <a:r>
              <a:rPr lang="ru-RU" sz="3100" b="1" dirty="0" err="1" smtClean="0"/>
              <a:t>увреждания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също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имат</a:t>
            </a:r>
            <a:r>
              <a:rPr lang="ru-RU" sz="3100" b="1" dirty="0" smtClean="0"/>
              <a:t> </a:t>
            </a:r>
          </a:p>
          <a:p>
            <a:pPr>
              <a:buNone/>
            </a:pPr>
            <a:r>
              <a:rPr lang="ru-RU" sz="3100" b="1" dirty="0" smtClean="0"/>
              <a:t>право на самостоятелен </a:t>
            </a:r>
            <a:r>
              <a:rPr lang="ru-RU" sz="3100" b="1" dirty="0" err="1" smtClean="0"/>
              <a:t>избор</a:t>
            </a:r>
            <a:r>
              <a:rPr lang="ru-RU" sz="3100" b="1" dirty="0" smtClean="0"/>
              <a:t>.</a:t>
            </a:r>
          </a:p>
          <a:p>
            <a:r>
              <a:rPr lang="ru-RU" sz="3100" dirty="0" smtClean="0"/>
              <a:t>Някои хора </a:t>
            </a:r>
            <a:r>
              <a:rPr lang="ru-RU" sz="3100" dirty="0" err="1" smtClean="0"/>
              <a:t>обаче</a:t>
            </a:r>
            <a:r>
              <a:rPr lang="ru-RU" sz="3100" dirty="0" smtClean="0"/>
              <a:t> </a:t>
            </a:r>
            <a:r>
              <a:rPr lang="ru-RU" sz="3100" dirty="0" err="1" smtClean="0"/>
              <a:t>може</a:t>
            </a:r>
            <a:r>
              <a:rPr lang="ru-RU" sz="3100" dirty="0" smtClean="0"/>
              <a:t> да </a:t>
            </a:r>
            <a:r>
              <a:rPr lang="ru-RU" sz="3100" dirty="0" err="1" smtClean="0"/>
              <a:t>имат</a:t>
            </a:r>
            <a:endParaRPr lang="ru-RU" sz="3100" dirty="0" smtClean="0"/>
          </a:p>
          <a:p>
            <a:pPr>
              <a:buNone/>
            </a:pPr>
            <a:r>
              <a:rPr lang="ru-RU" sz="3100" dirty="0" smtClean="0"/>
              <a:t>нужда от </a:t>
            </a:r>
            <a:r>
              <a:rPr lang="ru-RU" sz="3100" b="1" dirty="0" err="1" smtClean="0"/>
              <a:t>допълнителна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помощ</a:t>
            </a:r>
            <a:r>
              <a:rPr lang="ru-RU" sz="3100" dirty="0" smtClean="0"/>
              <a:t>,</a:t>
            </a:r>
          </a:p>
          <a:p>
            <a:pPr>
              <a:buNone/>
            </a:pPr>
            <a:r>
              <a:rPr lang="ru-RU" sz="3100" dirty="0" smtClean="0"/>
              <a:t>за да направят и </a:t>
            </a:r>
            <a:r>
              <a:rPr lang="ru-RU" sz="3100" dirty="0" err="1" smtClean="0"/>
              <a:t>изразят</a:t>
            </a:r>
            <a:r>
              <a:rPr lang="ru-RU" sz="3100" dirty="0" smtClean="0"/>
              <a:t> своя </a:t>
            </a:r>
          </a:p>
          <a:p>
            <a:pPr>
              <a:buNone/>
            </a:pPr>
            <a:r>
              <a:rPr lang="ru-RU" sz="3100" dirty="0" err="1" smtClean="0"/>
              <a:t>избор</a:t>
            </a:r>
            <a:r>
              <a:rPr lang="ru-RU" sz="3100" dirty="0" smtClean="0"/>
              <a:t>  -  </a:t>
            </a:r>
            <a:r>
              <a:rPr lang="ru-RU" sz="3100" dirty="0" err="1" smtClean="0"/>
              <a:t>модел</a:t>
            </a:r>
            <a:r>
              <a:rPr lang="ru-RU" sz="3100" dirty="0" smtClean="0"/>
              <a:t> на </a:t>
            </a: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</a:rPr>
              <a:t>ПОДКРЕПЯЩО </a:t>
            </a:r>
          </a:p>
          <a:p>
            <a:pPr>
              <a:buNone/>
            </a:pP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</a:rPr>
              <a:t>ВЗЕМАНЕ НА РЕШЕНИЕ.</a:t>
            </a:r>
          </a:p>
          <a:p>
            <a:r>
              <a:rPr lang="ru-RU" sz="3400" b="1" dirty="0" err="1" smtClean="0"/>
              <a:t>Основна</a:t>
            </a:r>
            <a:r>
              <a:rPr lang="ru-RU" sz="3400" b="1" dirty="0" smtClean="0"/>
              <a:t> цел </a:t>
            </a:r>
            <a:r>
              <a:rPr lang="ru-RU" sz="3400" dirty="0" smtClean="0"/>
              <a:t>на </a:t>
            </a:r>
            <a:r>
              <a:rPr lang="ru-RU" sz="3400" dirty="0" err="1" smtClean="0"/>
              <a:t>подкрепено</a:t>
            </a:r>
            <a:r>
              <a:rPr lang="ru-RU" sz="3400" dirty="0" smtClean="0"/>
              <a:t> </a:t>
            </a:r>
            <a:r>
              <a:rPr lang="ru-RU" sz="3400" dirty="0" err="1" smtClean="0"/>
              <a:t>вземане</a:t>
            </a:r>
            <a:r>
              <a:rPr lang="ru-RU" sz="3400" dirty="0" smtClean="0"/>
              <a:t> </a:t>
            </a:r>
            <a:r>
              <a:rPr lang="ru-RU" sz="3400" dirty="0" err="1" smtClean="0"/>
              <a:t>на</a:t>
            </a:r>
            <a:r>
              <a:rPr lang="ru-RU" sz="3400" dirty="0" smtClean="0"/>
              <a:t> решения е:</a:t>
            </a:r>
            <a:br>
              <a:rPr lang="ru-RU" sz="3400" dirty="0" smtClean="0"/>
            </a:br>
            <a:r>
              <a:rPr lang="ru-RU" sz="3400" dirty="0" err="1" smtClean="0"/>
              <a:t>лицето</a:t>
            </a:r>
            <a:r>
              <a:rPr lang="ru-RU" sz="3400" dirty="0" smtClean="0"/>
              <a:t> да </a:t>
            </a:r>
            <a:r>
              <a:rPr lang="ru-RU" sz="3400" dirty="0" err="1" smtClean="0"/>
              <a:t>може</a:t>
            </a:r>
            <a:r>
              <a:rPr lang="ru-RU" sz="3400" dirty="0" smtClean="0"/>
              <a:t> </a:t>
            </a:r>
            <a:r>
              <a:rPr lang="ru-RU" sz="3400" dirty="0" err="1" smtClean="0"/>
              <a:t>да</a:t>
            </a:r>
            <a:r>
              <a:rPr lang="ru-RU" sz="3400" dirty="0" smtClean="0"/>
              <a:t> </a:t>
            </a:r>
            <a:r>
              <a:rPr lang="ru-RU" sz="3400" dirty="0" err="1" smtClean="0"/>
              <a:t>упражнява</a:t>
            </a:r>
            <a:r>
              <a:rPr lang="ru-RU" sz="3400" dirty="0" smtClean="0"/>
              <a:t> </a:t>
            </a:r>
            <a:r>
              <a:rPr lang="ru-RU" sz="3400" dirty="0" err="1" smtClean="0"/>
              <a:t>правата</a:t>
            </a:r>
            <a:r>
              <a:rPr lang="ru-RU" sz="3400" dirty="0" smtClean="0"/>
              <a:t> си </a:t>
            </a:r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</a:rPr>
              <a:t>ЛИЧНО, НЕЗАВИСИМО И САМОСТОЯТЕЛНО </a:t>
            </a:r>
            <a:r>
              <a:rPr lang="ru-RU" sz="3400" dirty="0" smtClean="0"/>
              <a:t>т. е. не </a:t>
            </a:r>
            <a:r>
              <a:rPr lang="ru-RU" sz="3400" dirty="0" err="1" smtClean="0"/>
              <a:t>може</a:t>
            </a:r>
            <a:r>
              <a:rPr lang="ru-RU" sz="3400" dirty="0" smtClean="0"/>
              <a:t> да </a:t>
            </a:r>
            <a:r>
              <a:rPr lang="ru-RU" sz="3400" dirty="0" err="1" smtClean="0"/>
              <a:t>има</a:t>
            </a:r>
            <a:r>
              <a:rPr lang="ru-RU" sz="3400" dirty="0" smtClean="0"/>
              <a:t> „</a:t>
            </a:r>
            <a:r>
              <a:rPr lang="ru-RU" sz="3400" dirty="0" err="1" smtClean="0"/>
              <a:t>подмяна</a:t>
            </a:r>
            <a:r>
              <a:rPr lang="ru-RU" sz="3400" dirty="0" smtClean="0"/>
              <a:t>" на </a:t>
            </a:r>
            <a:r>
              <a:rPr lang="ru-RU" sz="3400" dirty="0" err="1" smtClean="0"/>
              <a:t>волята</a:t>
            </a:r>
            <a:r>
              <a:rPr lang="ru-RU" sz="3400" dirty="0" smtClean="0"/>
              <a:t> </a:t>
            </a:r>
            <a:r>
              <a:rPr lang="ru-RU" sz="3400" dirty="0" err="1" smtClean="0"/>
              <a:t>на</a:t>
            </a:r>
            <a:r>
              <a:rPr lang="ru-RU" sz="3400" dirty="0" smtClean="0"/>
              <a:t> </a:t>
            </a:r>
            <a:r>
              <a:rPr lang="ru-RU" sz="3400" dirty="0" err="1" smtClean="0"/>
              <a:t>едно</a:t>
            </a:r>
            <a:r>
              <a:rPr lang="ru-RU" sz="3400" dirty="0" smtClean="0"/>
              <a:t> лице с </a:t>
            </a:r>
            <a:r>
              <a:rPr lang="ru-RU" sz="3400" dirty="0" err="1" smtClean="0"/>
              <a:t>тази</a:t>
            </a:r>
            <a:r>
              <a:rPr lang="ru-RU" sz="3400" dirty="0" smtClean="0"/>
              <a:t> на </a:t>
            </a:r>
            <a:r>
              <a:rPr lang="ru-RU" sz="3400" dirty="0" err="1" smtClean="0"/>
              <a:t>трето</a:t>
            </a:r>
            <a:r>
              <a:rPr lang="ru-RU" sz="3400" dirty="0" smtClean="0"/>
              <a:t> лице (</a:t>
            </a:r>
            <a:r>
              <a:rPr lang="ru-RU" sz="3400" dirty="0" err="1" smtClean="0"/>
              <a:t>настойник</a:t>
            </a:r>
            <a:r>
              <a:rPr lang="ru-RU" sz="3400" dirty="0" smtClean="0"/>
              <a:t>, </a:t>
            </a:r>
            <a:r>
              <a:rPr lang="ru-RU" sz="3400" dirty="0" err="1" smtClean="0"/>
              <a:t>попечител</a:t>
            </a:r>
            <a:r>
              <a:rPr lang="ru-RU" sz="3400" dirty="0" smtClean="0"/>
              <a:t>, </a:t>
            </a:r>
            <a:r>
              <a:rPr lang="ru-RU" sz="3400" dirty="0" err="1" smtClean="0"/>
              <a:t>застъпник</a:t>
            </a:r>
            <a:r>
              <a:rPr lang="ru-RU" sz="3400" dirty="0" smtClean="0"/>
              <a:t> и т. н.);</a:t>
            </a:r>
            <a:br>
              <a:rPr lang="ru-RU" sz="3400" dirty="0" smtClean="0"/>
            </a:br>
            <a:endParaRPr lang="en-US" sz="3400" dirty="0"/>
          </a:p>
        </p:txBody>
      </p:sp>
      <p:pic>
        <p:nvPicPr>
          <p:cNvPr id="4" name="Картина 3" descr="http://t1.gstatic.com/images?q=tbn:ANd9GcTroh2mAyTcFdtDg3HthP3d0OAEfz_5EXeQvDaCM-7ooUCS5AuX-Q"/>
          <p:cNvPicPr/>
          <p:nvPr/>
        </p:nvPicPr>
        <p:blipFill>
          <a:blip r:embed="rId2" cstate="print"/>
          <a:srcRect b="21134"/>
          <a:stretch>
            <a:fillRect/>
          </a:stretch>
        </p:blipFill>
        <p:spPr bwMode="auto">
          <a:xfrm>
            <a:off x="827584" y="188640"/>
            <a:ext cx="2088232" cy="127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Картина 4" descr="http://t1.gstatic.com/images?q=tbn:ANd9GcTroh2mAyTcFdtDg3HthP3d0OAEfz_5EXeQvDaCM-7ooUCS5AuX-Q"/>
          <p:cNvPicPr/>
          <p:nvPr/>
        </p:nvPicPr>
        <p:blipFill>
          <a:blip r:embed="rId2" cstate="print"/>
          <a:srcRect b="21134"/>
          <a:stretch>
            <a:fillRect/>
          </a:stretch>
        </p:blipFill>
        <p:spPr bwMode="auto">
          <a:xfrm rot="921639">
            <a:off x="3419872" y="188640"/>
            <a:ext cx="168337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Картина 5" descr="http://t1.gstatic.com/images?q=tbn:ANd9GcTroh2mAyTcFdtDg3HthP3d0OAEfz_5EXeQvDaCM-7ooUCS5AuX-Q"/>
          <p:cNvPicPr/>
          <p:nvPr/>
        </p:nvPicPr>
        <p:blipFill>
          <a:blip r:embed="rId2" cstate="print"/>
          <a:srcRect b="21134"/>
          <a:stretch>
            <a:fillRect/>
          </a:stretch>
        </p:blipFill>
        <p:spPr bwMode="auto">
          <a:xfrm rot="269091" flipH="1">
            <a:off x="6696385" y="5509523"/>
            <a:ext cx="168337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Картина 6" descr="http://t0.gstatic.com/images?q=tbn:ANd9GcScnQbDLD3du2Z_Sqvxw5fJPZJpp_ufZCMe_37P49dF6veW9eZzs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04664"/>
            <a:ext cx="325906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g-BG" dirty="0" smtClean="0">
                <a:solidFill>
                  <a:srgbClr val="00B0F0"/>
                </a:solidFill>
              </a:rPr>
              <a:t>Кой ще ме подкрепи?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Контейнер за съдържание 3" descr="http://www.burzikrediti.bg/userfiles/question-mark3a(1)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04864"/>
            <a:ext cx="1841376" cy="291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Текстово поле 6"/>
          <p:cNvSpPr txBox="1"/>
          <p:nvPr/>
        </p:nvSpPr>
        <p:spPr>
          <a:xfrm>
            <a:off x="3131840" y="1916832"/>
            <a:ext cx="55446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dirty="0" smtClean="0"/>
              <a:t>Понякога може да ви е </a:t>
            </a:r>
            <a:r>
              <a:rPr lang="bg-BG" sz="3600" b="1" dirty="0" smtClean="0">
                <a:solidFill>
                  <a:srgbClr val="00B0F0"/>
                </a:solidFill>
              </a:rPr>
              <a:t>трудно</a:t>
            </a:r>
            <a:r>
              <a:rPr lang="bg-BG" sz="3600" dirty="0" smtClean="0"/>
              <a:t> да вземате решения.</a:t>
            </a:r>
          </a:p>
          <a:p>
            <a:r>
              <a:rPr lang="bg-BG" sz="3600" b="1" dirty="0" smtClean="0">
                <a:solidFill>
                  <a:srgbClr val="00B0F0"/>
                </a:solidFill>
              </a:rPr>
              <a:t>Хората на които вярвате или  семейството трябва да ви подкрепят във вземане на решение</a:t>
            </a:r>
            <a:r>
              <a:rPr lang="bg-BG" sz="3600" dirty="0" smtClean="0"/>
              <a:t>.</a:t>
            </a:r>
            <a:endParaRPr lang="en-US" sz="3600" dirty="0"/>
          </a:p>
        </p:txBody>
      </p:sp>
      <p:pic>
        <p:nvPicPr>
          <p:cNvPr id="8" name="Картина 7" descr="http://t3.gstatic.com/images?q=tbn:ANd9GcQ8qY63OnPXWDR8vM5oxo82b2S1A3uqw6JO59VRrgxbTbAiFdNl5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2564904"/>
            <a:ext cx="1368152" cy="1988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 descr="http://t1.gstatic.com/images?q=tbn:ANd9GcRar4D1gGzqcmcSc5bxBiuKEw3AOUhA87yrzoGCpbaL9A8eEE33t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712879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g-BG" dirty="0" smtClean="0"/>
              <a:t>Как да взема решение?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noFill/>
        </p:spPr>
        <p:txBody>
          <a:bodyPr>
            <a:normAutofit fontScale="85000" lnSpcReduction="10000"/>
          </a:bodyPr>
          <a:lstStyle/>
          <a:p>
            <a:r>
              <a:rPr lang="bg-BG" sz="4800" dirty="0" smtClean="0"/>
              <a:t>Може да говорите с хората на които вярвате</a:t>
            </a:r>
          </a:p>
          <a:p>
            <a:r>
              <a:rPr lang="bg-BG" sz="4800" dirty="0" smtClean="0"/>
              <a:t>Може да говорите със семейството си</a:t>
            </a:r>
          </a:p>
          <a:p>
            <a:r>
              <a:rPr lang="bg-BG" sz="4800" dirty="0" smtClean="0"/>
              <a:t>Може да говорите с приятел</a:t>
            </a:r>
          </a:p>
          <a:p>
            <a:r>
              <a:rPr lang="bg-BG" sz="4800" dirty="0" smtClean="0"/>
              <a:t>или Човек, който Ви познава добре и ви подкрепя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724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bg-BG" dirty="0" smtClean="0"/>
              <a:t>Какво ще направи за мен човека, на който имам доверие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bg-BG" sz="3600" dirty="0" smtClean="0"/>
              <a:t>Ако не разбирам информацията, той ще ми я обясни</a:t>
            </a:r>
          </a:p>
          <a:p>
            <a:pPr>
              <a:buFont typeface="Arial" pitchFamily="34" charset="0"/>
              <a:buChar char="•"/>
            </a:pPr>
            <a:r>
              <a:rPr lang="bg-BG" sz="3600" dirty="0" smtClean="0"/>
              <a:t>С думи</a:t>
            </a:r>
          </a:p>
          <a:p>
            <a:pPr>
              <a:buFont typeface="Arial" pitchFamily="34" charset="0"/>
              <a:buChar char="•"/>
            </a:pPr>
            <a:r>
              <a:rPr lang="bg-BG" sz="3600" dirty="0" smtClean="0"/>
              <a:t>С картинки / снимки</a:t>
            </a:r>
          </a:p>
          <a:p>
            <a:pPr>
              <a:buFont typeface="Arial" pitchFamily="34" charset="0"/>
              <a:buChar char="•"/>
            </a:pPr>
            <a:r>
              <a:rPr lang="bg-BG" sz="3600" dirty="0" smtClean="0"/>
              <a:t>Със знаци</a:t>
            </a:r>
          </a:p>
          <a:p>
            <a:pPr>
              <a:buFont typeface="Arial" pitchFamily="34" charset="0"/>
              <a:buChar char="•"/>
            </a:pPr>
            <a:r>
              <a:rPr lang="bg-BG" sz="3600" dirty="0" smtClean="0"/>
              <a:t>С подходящо </a:t>
            </a:r>
          </a:p>
          <a:p>
            <a:pPr>
              <a:buNone/>
            </a:pPr>
            <a:r>
              <a:rPr lang="bg-BG" sz="3600" dirty="0" smtClean="0"/>
              <a:t>   комуникационно устройство</a:t>
            </a:r>
          </a:p>
          <a:p>
            <a:pPr>
              <a:buFont typeface="Arial" pitchFamily="34" charset="0"/>
              <a:buChar char="•"/>
            </a:pPr>
            <a:r>
              <a:rPr lang="bg-BG" sz="3600" dirty="0" smtClean="0"/>
              <a:t>С комбинация от няколко начина</a:t>
            </a:r>
          </a:p>
          <a:p>
            <a:pPr>
              <a:buFont typeface="Arial" pitchFamily="34" charset="0"/>
              <a:buChar char="•"/>
            </a:pPr>
            <a:endParaRPr lang="bg-BG" dirty="0" smtClean="0"/>
          </a:p>
          <a:p>
            <a:endParaRPr lang="en-US" dirty="0"/>
          </a:p>
        </p:txBody>
      </p:sp>
      <p:pic>
        <p:nvPicPr>
          <p:cNvPr id="4" name="Картина 3" descr="http://t3.gstatic.com/images?q=tbn:ANd9GcQ33F4inhv7nBPBSGFzFmdIzg2kQmyMuOOYda3UnV5ooAvwqHMKI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420888"/>
            <a:ext cx="2592288" cy="2450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bg-BG" dirty="0" smtClean="0"/>
              <a:t>ПОДКРЕПАТА </a:t>
            </a:r>
            <a:br>
              <a:rPr lang="bg-BG" dirty="0" smtClean="0"/>
            </a:br>
            <a:r>
              <a:rPr lang="bg-BG" dirty="0" smtClean="0"/>
              <a:t>може да бъде за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bg-BG" sz="3500" dirty="0" smtClean="0"/>
              <a:t>Да разбирате информацията</a:t>
            </a:r>
          </a:p>
          <a:p>
            <a:r>
              <a:rPr lang="bg-BG" sz="3500" dirty="0" smtClean="0"/>
              <a:t>Да запомните информацията, която Ви е необходима.</a:t>
            </a:r>
          </a:p>
          <a:p>
            <a:r>
              <a:rPr lang="bg-BG" sz="3500" dirty="0" smtClean="0"/>
              <a:t>Да вземате решение.</a:t>
            </a:r>
          </a:p>
          <a:p>
            <a:r>
              <a:rPr lang="bg-BG" sz="3500" dirty="0" smtClean="0"/>
              <a:t>За обсъждане различни избори при вземане на решение, за да знаете какво ще се случи след като сте направили вашия избор.</a:t>
            </a:r>
          </a:p>
          <a:p>
            <a:r>
              <a:rPr lang="bg-BG" sz="3500" dirty="0" smtClean="0"/>
              <a:t>Да запознаете хората</a:t>
            </a:r>
          </a:p>
          <a:p>
            <a:pPr>
              <a:buNone/>
            </a:pPr>
            <a:r>
              <a:rPr lang="bg-BG" sz="3500" dirty="0" smtClean="0"/>
              <a:t>   с Вашето решение</a:t>
            </a:r>
            <a:r>
              <a:rPr lang="bg-BG" dirty="0" smtClean="0"/>
              <a:t>.</a:t>
            </a:r>
          </a:p>
        </p:txBody>
      </p:sp>
      <p:pic>
        <p:nvPicPr>
          <p:cNvPr id="4" name="Картина 3" descr="http://t3.gstatic.com/images?q=tbn:ANd9GcS4rNoKIFrsu8zMmXNT66qUMrJI3OkSLfWzhkFHkEARLRzLP8ts-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420888"/>
            <a:ext cx="165618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Картина 4" descr="http://t2.gstatic.com/images?q=tbn:ANd9GcT1QxUEMv-38iInfQSkm9SbweOEdvu6hXH5MYjK5bKgrq-brsCiDQ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509120"/>
            <a:ext cx="308153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Контейнер за съдържание 3" descr="http://t1.gstatic.com/images?q=tbn:ANd9GcShWY-HqVfLz8qYBqxS59N6v7ErefzqqxKXjMpY87ydWMcvVH_o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7"/>
            <a:ext cx="806489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Картина 4" descr="http://t3.gstatic.com/images?q=tbn:ANd9GcRrrIilC0-dRsMFvxCuXpu1TjLufhiSr1j3r_NY5c90Foj3k2-y6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844824"/>
            <a:ext cx="158417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Картина 5" descr="http://t0.gstatic.com/images?q=tbn:ANd9GcRfJkgtxCSIhxOCVUbNhhDJBxgFS7CJVYlpHKROOY6augyYVTNaAQ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492896"/>
            <a:ext cx="2278493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Картина 6" descr="http://t1.gstatic.com/images?q=tbn:ANd9GcQds_LH9RRjY1GmXF53cowtXbEJnm3RY8oX5Tpa50wloxWurwOMpw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5805264"/>
            <a:ext cx="2581275" cy="835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Картина 9" descr="http://t1.gstatic.com/images?q=tbn:ANd9GcQds_LH9RRjY1GmXF53cowtXbEJnm3RY8oX5Tpa50wloxWurwOMpw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5805264"/>
            <a:ext cx="2581275" cy="835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Картина 8" descr="http://t1.gstatic.com/images?q=tbn:ANd9GcQds_LH9RRjY1GmXF53cowtXbEJnm3RY8oX5Tpa50wloxWurwOMpw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5805264"/>
            <a:ext cx="2725291" cy="835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1520" y="273050"/>
            <a:ext cx="8640960" cy="13557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g-BG" sz="2800" b="1" dirty="0" smtClean="0"/>
              <a:t>Всяко лице, независимо от вида увреждане, има възможност да </a:t>
            </a:r>
            <a:r>
              <a:rPr lang="bg-BG" sz="2800" b="1" dirty="0" err="1" smtClean="0"/>
              <a:t>да</a:t>
            </a:r>
            <a:r>
              <a:rPr lang="bg-BG" sz="2800" b="1" dirty="0" smtClean="0"/>
              <a:t> прави избор и да взема решения.   </a:t>
            </a:r>
            <a:r>
              <a:rPr lang="bg-BG" sz="1400" b="1" dirty="0" smtClean="0"/>
              <a:t>/чл.12 от конвенцията/</a:t>
            </a:r>
            <a:endParaRPr lang="en-US" sz="1400" dirty="0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half" idx="4"/>
          </p:nvPr>
        </p:nvSpPr>
        <p:spPr>
          <a:xfrm>
            <a:off x="2771800" y="1628800"/>
            <a:ext cx="6120680" cy="4896544"/>
          </a:xfrm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bg-BG" dirty="0" smtClean="0"/>
              <a:t>    Преодоляването на изоставането в законодателното осмисляне, както и съобразяването на българското законодателство с критериите и стандартите на Конвенцията ще бъде продължителен процес, в рамките на който могат да бъдат планирани законодателни промени в краткосрочен и дългосрочен план, като в </a:t>
            </a:r>
            <a:r>
              <a:rPr lang="bg-BG" b="1" dirty="0" smtClean="0"/>
              <a:t> </a:t>
            </a:r>
            <a:r>
              <a:rPr lang="bg-BG" dirty="0" smtClean="0"/>
              <a:t>краткосрочен план</a:t>
            </a:r>
            <a:r>
              <a:rPr lang="bg-BG" b="1" dirty="0" smtClean="0"/>
              <a:t> </a:t>
            </a:r>
            <a:r>
              <a:rPr lang="bg-BG" dirty="0" smtClean="0"/>
              <a:t>се предлага да бъдат предприети промени в законите, които да </a:t>
            </a:r>
            <a:r>
              <a:rPr lang="en-US" dirty="0" err="1" smtClean="0"/>
              <a:t>се</a:t>
            </a:r>
            <a:r>
              <a:rPr lang="en-US" dirty="0" smtClean="0"/>
              <a:t> </a:t>
            </a:r>
            <a:r>
              <a:rPr lang="bg-BG" dirty="0" smtClean="0"/>
              <a:t>основават </a:t>
            </a:r>
            <a:r>
              <a:rPr lang="bg-BG" smtClean="0"/>
              <a:t>на изразени </a:t>
            </a:r>
            <a:r>
              <a:rPr lang="bg-BG" dirty="0" smtClean="0"/>
              <a:t>принципи, ценности и цели – напр. Закона за лицата и семейството, Семейния кодекс, Гражданския процесуален кодекс.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Контейнер за съдържание 3"/>
          <p:cNvPicPr>
            <a:picLocks noGrp="1"/>
          </p:cNvPicPr>
          <p:nvPr>
            <p:ph sz="half" idx="2"/>
          </p:nvPr>
        </p:nvPicPr>
        <p:blipFill>
          <a:blip r:embed="rId2" cstate="print"/>
          <a:srcRect l="6839" t="8536" r="8123" b="7027"/>
          <a:stretch>
            <a:fillRect/>
          </a:stretch>
        </p:blipFill>
        <p:spPr bwMode="auto">
          <a:xfrm rot="16200000">
            <a:off x="71500" y="2024844"/>
            <a:ext cx="1944217" cy="144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Контейнер за съдържание 3"/>
          <p:cNvPicPr>
            <a:picLocks/>
          </p:cNvPicPr>
          <p:nvPr/>
        </p:nvPicPr>
        <p:blipFill>
          <a:blip r:embed="rId2" cstate="print"/>
          <a:srcRect l="6839" t="8536" r="8123" b="7027"/>
          <a:stretch>
            <a:fillRect/>
          </a:stretch>
        </p:blipFill>
        <p:spPr bwMode="auto">
          <a:xfrm rot="16200000">
            <a:off x="863588" y="3176972"/>
            <a:ext cx="1944217" cy="144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Контейнер за съдържание 3"/>
          <p:cNvPicPr>
            <a:picLocks/>
          </p:cNvPicPr>
          <p:nvPr/>
        </p:nvPicPr>
        <p:blipFill>
          <a:blip r:embed="rId2" cstate="print"/>
          <a:srcRect l="6839" t="8536" r="8123" b="7027"/>
          <a:stretch>
            <a:fillRect/>
          </a:stretch>
        </p:blipFill>
        <p:spPr bwMode="auto">
          <a:xfrm rot="16200000">
            <a:off x="215516" y="4617132"/>
            <a:ext cx="1944217" cy="144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а 6" descr="https://encrypted-tbn3.gstatic.com/images?q=tbn:ANd9GcQ8UbwgBGFO-8H-uKUhdckKXjM31wshDxIKPpjVOPtwNQ0emYTXk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85794"/>
            <a:ext cx="771530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85786" y="714356"/>
            <a:ext cx="7772400" cy="53578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е                        					възможността </a:t>
            </a:r>
            <a:br>
              <a:rPr lang="ru-RU" dirty="0" smtClean="0"/>
            </a:br>
            <a:r>
              <a:rPr lang="ru-RU" dirty="0" smtClean="0"/>
              <a:t>                                           на личността </a:t>
            </a:r>
            <a:br>
              <a:rPr lang="ru-RU" dirty="0" smtClean="0"/>
            </a:br>
            <a:r>
              <a:rPr lang="ru-RU" dirty="0" smtClean="0"/>
              <a:t>                                         да има </a:t>
            </a:r>
            <a:br>
              <a:rPr lang="ru-RU" dirty="0" smtClean="0"/>
            </a:br>
            <a:r>
              <a:rPr lang="ru-RU" dirty="0" smtClean="0"/>
              <a:t>                                           поведение, </a:t>
            </a:r>
            <a:br>
              <a:rPr lang="ru-RU" dirty="0" smtClean="0"/>
            </a:br>
            <a:r>
              <a:rPr lang="ru-RU" dirty="0" smtClean="0"/>
              <a:t>съответстващо на нейната  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воля</a:t>
            </a:r>
            <a:r>
              <a:rPr lang="ru-RU" dirty="0" smtClean="0"/>
              <a:t>.</a:t>
            </a:r>
            <a:r>
              <a:rPr lang="bg-BG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bg-BG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dirty="0" smtClean="0"/>
              <a:t> </a:t>
            </a:r>
            <a:r>
              <a:rPr lang="ru-RU" sz="1200" dirty="0" smtClean="0"/>
              <a:t>В правото тя намира своя институционален израз. </a:t>
            </a:r>
            <a:endParaRPr lang="bg-BG" sz="12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 flipV="1">
            <a:off x="914400" y="714356"/>
            <a:ext cx="7086624" cy="142876"/>
          </a:xfrm>
        </p:spPr>
        <p:txBody>
          <a:bodyPr>
            <a:normAutofit fontScale="25000" lnSpcReduction="20000"/>
          </a:bodyPr>
          <a:lstStyle/>
          <a:p>
            <a:endParaRPr lang="bg-BG" dirty="0" smtClean="0"/>
          </a:p>
          <a:p>
            <a:endParaRPr lang="bg-BG" dirty="0" smtClean="0"/>
          </a:p>
          <a:p>
            <a:endParaRPr lang="bg-BG" dirty="0"/>
          </a:p>
        </p:txBody>
      </p:sp>
      <p:sp>
        <p:nvSpPr>
          <p:cNvPr id="4" name="Правоъгълник 3"/>
          <p:cNvSpPr/>
          <p:nvPr/>
        </p:nvSpPr>
        <p:spPr>
          <a:xfrm>
            <a:off x="857224" y="1142984"/>
            <a:ext cx="37448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Свободата</a:t>
            </a:r>
            <a:endParaRPr lang="bg-BG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https://encrypted-tbn2.gstatic.com/images?q=tbn:ANd9GcT-ot2CasvNDfcuenw4CpFDq7aNLZkXDbnOJu2UpK7c-jMJX5Q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857232"/>
            <a:ext cx="292895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КАКВО Е СВОБОДАТА? </a:t>
            </a:r>
            <a:endParaRPr lang="bg-BG" sz="54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Свободата</a:t>
            </a:r>
            <a:r>
              <a:rPr lang="ru-RU" dirty="0" smtClean="0"/>
              <a:t> е </a:t>
            </a:r>
            <a:r>
              <a:rPr lang="ru-RU" dirty="0" err="1" smtClean="0"/>
              <a:t>способността</a:t>
            </a:r>
            <a:r>
              <a:rPr lang="ru-RU" dirty="0" smtClean="0"/>
              <a:t> на </a:t>
            </a:r>
            <a:r>
              <a:rPr lang="ru-RU" dirty="0" err="1" smtClean="0"/>
              <a:t>човека</a:t>
            </a:r>
            <a:r>
              <a:rPr lang="ru-RU" dirty="0" smtClean="0"/>
              <a:t> да </a:t>
            </a:r>
            <a:r>
              <a:rPr lang="ru-RU" dirty="0" err="1" smtClean="0"/>
              <a:t>избира</a:t>
            </a:r>
            <a:r>
              <a:rPr lang="ru-RU" dirty="0" smtClean="0"/>
              <a:t> по </a:t>
            </a:r>
            <a:r>
              <a:rPr lang="ru-RU" dirty="0" err="1" smtClean="0"/>
              <a:t>какъв</a:t>
            </a:r>
            <a:r>
              <a:rPr lang="ru-RU" dirty="0" smtClean="0"/>
              <a:t> </a:t>
            </a:r>
            <a:r>
              <a:rPr lang="ru-RU" dirty="0" err="1" smtClean="0"/>
              <a:t>път</a:t>
            </a:r>
            <a:r>
              <a:rPr lang="ru-RU" dirty="0" smtClean="0"/>
              <a:t> да </a:t>
            </a:r>
            <a:r>
              <a:rPr lang="ru-RU" dirty="0" err="1" smtClean="0"/>
              <a:t>тръгне</a:t>
            </a:r>
            <a:r>
              <a:rPr lang="ru-RU" dirty="0" smtClean="0"/>
              <a:t>  – </a:t>
            </a:r>
          </a:p>
          <a:p>
            <a:pPr>
              <a:buNone/>
            </a:pPr>
            <a:r>
              <a:rPr lang="ru-RU" dirty="0" smtClean="0"/>
              <a:t>	дали по </a:t>
            </a:r>
            <a:r>
              <a:rPr lang="ru-RU" dirty="0" err="1" smtClean="0"/>
              <a:t>пътя</a:t>
            </a:r>
            <a:r>
              <a:rPr lang="ru-RU" dirty="0" smtClean="0"/>
              <a:t> на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доброто</a:t>
            </a:r>
            <a:r>
              <a:rPr lang="ru-RU" dirty="0" smtClean="0"/>
              <a:t> или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злото</a:t>
            </a:r>
            <a:r>
              <a:rPr lang="ru-RU" dirty="0" smtClean="0"/>
              <a:t>.</a:t>
            </a:r>
          </a:p>
          <a:p>
            <a:r>
              <a:rPr lang="ru-RU" b="1" dirty="0" err="1" smtClean="0">
                <a:solidFill>
                  <a:srgbClr val="C00000"/>
                </a:solidFill>
              </a:rPr>
              <a:t>Свободата</a:t>
            </a:r>
            <a:r>
              <a:rPr lang="ru-RU" b="1" dirty="0" smtClean="0">
                <a:solidFill>
                  <a:srgbClr val="C00000"/>
                </a:solidFill>
              </a:rPr>
              <a:t> не </a:t>
            </a:r>
            <a:r>
              <a:rPr lang="ru-RU" b="1" dirty="0" err="1" smtClean="0">
                <a:solidFill>
                  <a:srgbClr val="C00000"/>
                </a:solidFill>
              </a:rPr>
              <a:t>може</a:t>
            </a:r>
            <a:r>
              <a:rPr lang="ru-RU" b="1" dirty="0" smtClean="0">
                <a:solidFill>
                  <a:srgbClr val="C00000"/>
                </a:solidFill>
              </a:rPr>
              <a:t> да ни </a:t>
            </a:r>
            <a:r>
              <a:rPr lang="ru-RU" b="1" dirty="0" err="1" smtClean="0">
                <a:solidFill>
                  <a:srgbClr val="C00000"/>
                </a:solidFill>
              </a:rPr>
              <a:t>бъде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</a:t>
            </a:r>
            <a:r>
              <a:rPr lang="ru-RU" b="1" dirty="0" err="1" smtClean="0">
                <a:solidFill>
                  <a:srgbClr val="C00000"/>
                </a:solidFill>
              </a:rPr>
              <a:t>отнета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ако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ние</a:t>
            </a:r>
            <a:r>
              <a:rPr lang="ru-RU" b="1" dirty="0" smtClean="0">
                <a:solidFill>
                  <a:srgbClr val="C00000"/>
                </a:solidFill>
              </a:rPr>
              <a:t> не го позволим.</a:t>
            </a:r>
          </a:p>
          <a:p>
            <a:r>
              <a:rPr lang="ru-RU" dirty="0" err="1" smtClean="0"/>
              <a:t>Човек</a:t>
            </a:r>
            <a:r>
              <a:rPr lang="ru-RU" dirty="0" smtClean="0"/>
              <a:t> е способен да </a:t>
            </a:r>
            <a:r>
              <a:rPr lang="ru-RU" dirty="0" err="1" smtClean="0"/>
              <a:t>избира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Свободата</a:t>
            </a:r>
            <a:r>
              <a:rPr lang="ru-RU" dirty="0" smtClean="0"/>
              <a:t> на </a:t>
            </a:r>
            <a:r>
              <a:rPr lang="ru-RU" dirty="0" err="1" smtClean="0"/>
              <a:t>избора</a:t>
            </a:r>
            <a:r>
              <a:rPr lang="ru-RU" dirty="0" smtClean="0"/>
              <a:t> е </a:t>
            </a:r>
            <a:r>
              <a:rPr lang="ru-RU" dirty="0" err="1" smtClean="0"/>
              <a:t>твърде</a:t>
            </a:r>
            <a:r>
              <a:rPr lang="ru-RU" dirty="0" smtClean="0"/>
              <a:t> важна,</a:t>
            </a:r>
            <a:r>
              <a:rPr lang="en-US" dirty="0" smtClean="0"/>
              <a:t> </a:t>
            </a:r>
            <a:r>
              <a:rPr lang="ru-RU" dirty="0" smtClean="0"/>
              <a:t>чрез </a:t>
            </a:r>
            <a:r>
              <a:rPr lang="ru-RU" dirty="0" err="1" smtClean="0"/>
              <a:t>нея</a:t>
            </a:r>
            <a:r>
              <a:rPr lang="ru-RU" dirty="0" smtClean="0"/>
              <a:t> </a:t>
            </a:r>
            <a:r>
              <a:rPr lang="ru-RU" dirty="0" err="1" smtClean="0"/>
              <a:t>човек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да </a:t>
            </a:r>
            <a:r>
              <a:rPr lang="ru-RU" dirty="0" err="1" smtClean="0"/>
              <a:t>осъществи</a:t>
            </a:r>
            <a:r>
              <a:rPr lang="ru-RU" dirty="0" smtClean="0"/>
              <a:t> </a:t>
            </a:r>
            <a:r>
              <a:rPr lang="ru-RU" dirty="0" err="1" smtClean="0"/>
              <a:t>желанията</a:t>
            </a:r>
            <a:r>
              <a:rPr lang="ru-RU" dirty="0" smtClean="0"/>
              <a:t> и </a:t>
            </a:r>
            <a:r>
              <a:rPr lang="ru-RU" dirty="0" err="1" smtClean="0"/>
              <a:t>мечтите</a:t>
            </a:r>
            <a:r>
              <a:rPr lang="ru-RU" dirty="0" smtClean="0"/>
              <a:t> си, но </a:t>
            </a:r>
            <a:r>
              <a:rPr lang="ru-RU" dirty="0" err="1" smtClean="0"/>
              <a:t>зависи</a:t>
            </a:r>
            <a:r>
              <a:rPr lang="ru-RU" dirty="0" smtClean="0"/>
              <a:t> </a:t>
            </a:r>
            <a:r>
              <a:rPr lang="ru-RU" dirty="0" err="1" smtClean="0"/>
              <a:t>какви</a:t>
            </a:r>
            <a:r>
              <a:rPr lang="ru-RU" dirty="0" smtClean="0"/>
              <a:t> </a:t>
            </a:r>
            <a:r>
              <a:rPr lang="ru-RU" dirty="0" err="1" smtClean="0"/>
              <a:t>са</a:t>
            </a:r>
            <a:r>
              <a:rPr lang="ru-RU" dirty="0" smtClean="0"/>
              <a:t> те и </a:t>
            </a:r>
            <a:r>
              <a:rPr lang="ru-RU" dirty="0" err="1" smtClean="0"/>
              <a:t>могат</a:t>
            </a:r>
            <a:r>
              <a:rPr lang="ru-RU" dirty="0" smtClean="0"/>
              <a:t> ли да </a:t>
            </a:r>
            <a:r>
              <a:rPr lang="ru-RU" dirty="0" err="1" smtClean="0"/>
              <a:t>бъдат</a:t>
            </a:r>
            <a:r>
              <a:rPr lang="ru-RU" dirty="0" smtClean="0"/>
              <a:t> </a:t>
            </a:r>
            <a:r>
              <a:rPr lang="ru-RU" dirty="0" err="1" smtClean="0"/>
              <a:t>реализирани</a:t>
            </a:r>
            <a:r>
              <a:rPr lang="ru-RU" dirty="0" smtClean="0"/>
              <a:t>, имаме ли </a:t>
            </a:r>
            <a:r>
              <a:rPr lang="ru-RU" dirty="0" err="1" smtClean="0"/>
              <a:t>възможност</a:t>
            </a:r>
            <a:r>
              <a:rPr lang="ru-RU" dirty="0" smtClean="0"/>
              <a:t> да </a:t>
            </a:r>
            <a:r>
              <a:rPr lang="ru-RU" dirty="0" err="1" smtClean="0"/>
              <a:t>ги</a:t>
            </a:r>
            <a:r>
              <a:rPr lang="ru-RU" dirty="0" smtClean="0"/>
              <a:t> </a:t>
            </a:r>
            <a:r>
              <a:rPr lang="ru-RU" dirty="0" err="1" smtClean="0"/>
              <a:t>реализираме</a:t>
            </a:r>
            <a:r>
              <a:rPr lang="ru-RU" dirty="0" smtClean="0"/>
              <a:t>.</a:t>
            </a:r>
            <a:endParaRPr lang="bg-BG" dirty="0" smtClean="0"/>
          </a:p>
          <a:p>
            <a:endParaRPr lang="bg-BG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https://encrypted-tbn1.gstatic.com/images?q=tbn:ANd9GcSWmr_oeA866c71W8F6dalvSf--nWAjA3qlKJYZxsv9pG5mhwtY0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714356"/>
            <a:ext cx="3927874" cy="276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85786" y="571480"/>
            <a:ext cx="4357718" cy="27146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ЗАКОН ЗА ЛИЦАТА И </a:t>
            </a:r>
            <a:br>
              <a:rPr lang="ru-RU" b="1" dirty="0" smtClean="0"/>
            </a:br>
            <a:r>
              <a:rPr lang="ru-RU" b="1" dirty="0" smtClean="0"/>
              <a:t>СЕМЕЙСТВОТО</a:t>
            </a:r>
            <a:br>
              <a:rPr lang="ru-RU" b="1" dirty="0" smtClean="0"/>
            </a:br>
            <a:r>
              <a:rPr lang="ru-RU" b="1" dirty="0" smtClean="0"/>
              <a:t>ДВ, </a:t>
            </a:r>
            <a:br>
              <a:rPr lang="ru-RU" b="1" dirty="0" smtClean="0"/>
            </a:br>
            <a:r>
              <a:rPr lang="ru-RU" sz="3600" b="1" dirty="0" err="1" smtClean="0"/>
              <a:t>бр</a:t>
            </a:r>
            <a:r>
              <a:rPr lang="ru-RU" sz="3600" b="1" dirty="0" smtClean="0"/>
              <a:t>. 120 от 29.12.2002 г.</a:t>
            </a:r>
            <a:endParaRPr lang="bg-BG" sz="36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571472" y="3071810"/>
            <a:ext cx="8115328" cy="2947990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sz="3800" dirty="0" err="1" smtClean="0"/>
              <a:t>Според</a:t>
            </a:r>
            <a:r>
              <a:rPr lang="ru-RU" sz="3800" dirty="0" smtClean="0"/>
              <a:t>  ЧЛ. 5 ЗЛС, </a:t>
            </a:r>
            <a:r>
              <a:rPr lang="ru-RU" sz="3800" dirty="0" err="1" smtClean="0"/>
              <a:t>едно</a:t>
            </a:r>
            <a:r>
              <a:rPr lang="ru-RU" sz="3800" dirty="0" smtClean="0"/>
              <a:t> лице </a:t>
            </a:r>
            <a:r>
              <a:rPr lang="ru-RU" sz="3800" dirty="0" err="1" smtClean="0"/>
              <a:t>може</a:t>
            </a:r>
            <a:r>
              <a:rPr lang="ru-RU" sz="3800" dirty="0" smtClean="0"/>
              <a:t> да </a:t>
            </a:r>
            <a:r>
              <a:rPr lang="ru-RU" sz="3800" dirty="0" err="1" smtClean="0"/>
              <a:t>бъде</a:t>
            </a:r>
            <a:r>
              <a:rPr lang="ru-RU" sz="3800" dirty="0" smtClean="0"/>
              <a:t> </a:t>
            </a:r>
            <a:r>
              <a:rPr lang="ru-RU" sz="3800" dirty="0" err="1" smtClean="0"/>
              <a:t>поставено</a:t>
            </a:r>
            <a:r>
              <a:rPr lang="ru-RU" sz="3800" dirty="0" smtClean="0"/>
              <a:t> под </a:t>
            </a:r>
            <a:r>
              <a:rPr lang="ru-RU" sz="3800" dirty="0" smtClean="0">
                <a:solidFill>
                  <a:srgbClr val="C00000"/>
                </a:solidFill>
              </a:rPr>
              <a:t>ЗАПРЕЩЕНИЕ</a:t>
            </a:r>
            <a:r>
              <a:rPr lang="ru-RU" sz="3800" dirty="0" smtClean="0"/>
              <a:t>, само, </a:t>
            </a:r>
            <a:r>
              <a:rPr lang="ru-RU" sz="3800" dirty="0" err="1" smtClean="0"/>
              <a:t>ако</a:t>
            </a:r>
            <a:r>
              <a:rPr lang="ru-RU" sz="3800" dirty="0" smtClean="0"/>
              <a:t> </a:t>
            </a:r>
            <a:r>
              <a:rPr lang="ru-RU" sz="3800" dirty="0" err="1" smtClean="0"/>
              <a:t>страдащият</a:t>
            </a:r>
            <a:r>
              <a:rPr lang="ru-RU" sz="3800" dirty="0" smtClean="0"/>
              <a:t> от слабоумие или душевна </a:t>
            </a:r>
            <a:r>
              <a:rPr lang="ru-RU" sz="3800" dirty="0" err="1" smtClean="0"/>
              <a:t>болест</a:t>
            </a:r>
            <a:r>
              <a:rPr lang="ru-RU" sz="3800" dirty="0" smtClean="0"/>
              <a:t> не </a:t>
            </a:r>
            <a:r>
              <a:rPr lang="ru-RU" sz="3800" dirty="0" err="1" smtClean="0"/>
              <a:t>може</a:t>
            </a:r>
            <a:r>
              <a:rPr lang="ru-RU" sz="3800" dirty="0" smtClean="0"/>
              <a:t> да </a:t>
            </a:r>
            <a:r>
              <a:rPr lang="ru-RU" sz="3800" dirty="0" err="1" smtClean="0"/>
              <a:t>възприема</a:t>
            </a:r>
            <a:r>
              <a:rPr lang="ru-RU" sz="3800" dirty="0" smtClean="0"/>
              <a:t> </a:t>
            </a:r>
            <a:r>
              <a:rPr lang="ru-RU" sz="3800" dirty="0" err="1" smtClean="0"/>
              <a:t>разпорежданията</a:t>
            </a:r>
            <a:r>
              <a:rPr lang="ru-RU" sz="3800" dirty="0" smtClean="0"/>
              <a:t> на </a:t>
            </a:r>
            <a:r>
              <a:rPr lang="ru-RU" sz="3800" dirty="0" err="1" smtClean="0"/>
              <a:t>правната</a:t>
            </a:r>
            <a:r>
              <a:rPr lang="ru-RU" sz="3800" dirty="0" smtClean="0"/>
              <a:t> норма, </a:t>
            </a:r>
            <a:r>
              <a:rPr lang="ru-RU" sz="3800" dirty="0" err="1" smtClean="0"/>
              <a:t>респ</a:t>
            </a:r>
            <a:r>
              <a:rPr lang="ru-RU" sz="3800" dirty="0" smtClean="0"/>
              <a:t>. </a:t>
            </a:r>
            <a:r>
              <a:rPr lang="ru-RU" sz="3800" dirty="0" smtClean="0">
                <a:solidFill>
                  <a:srgbClr val="C00000"/>
                </a:solidFill>
              </a:rPr>
              <a:t>НЕ МОЖЕ ДА КОНТРОЛИРА ДЕЙСТВИЯТА СИ.</a:t>
            </a:r>
            <a:endParaRPr lang="bg-BG" sz="3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ln>
            <a:solidFill>
              <a:srgbClr val="92D0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g-BG" dirty="0" smtClean="0"/>
              <a:t>запрещението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ln w="76200">
            <a:solidFill>
              <a:srgbClr val="92D050"/>
            </a:solidFill>
            <a:prstDash val="sysDot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dirty="0" err="1" smtClean="0"/>
              <a:t>Поставяне</a:t>
            </a:r>
            <a:r>
              <a:rPr lang="ru-RU" dirty="0" smtClean="0"/>
              <a:t> на </a:t>
            </a:r>
            <a:r>
              <a:rPr lang="ru-RU" dirty="0" err="1" smtClean="0"/>
              <a:t>едно</a:t>
            </a:r>
            <a:r>
              <a:rPr lang="ru-RU" dirty="0" smtClean="0"/>
              <a:t> лице под </a:t>
            </a:r>
            <a:r>
              <a:rPr lang="ru-RU" dirty="0" err="1" smtClean="0"/>
              <a:t>пълно</a:t>
            </a:r>
            <a:r>
              <a:rPr lang="ru-RU" dirty="0" smtClean="0"/>
              <a:t> или ограничено запрещение се </a:t>
            </a:r>
            <a:r>
              <a:rPr lang="ru-RU" dirty="0" err="1" smtClean="0"/>
              <a:t>извършва</a:t>
            </a:r>
            <a:r>
              <a:rPr lang="ru-RU" dirty="0" smtClean="0"/>
              <a:t> по </a:t>
            </a:r>
            <a:r>
              <a:rPr lang="ru-RU" dirty="0" err="1" smtClean="0"/>
              <a:t>съдебен</a:t>
            </a:r>
            <a:r>
              <a:rPr lang="ru-RU" dirty="0" smtClean="0"/>
              <a:t> </a:t>
            </a:r>
            <a:r>
              <a:rPr lang="ru-RU" dirty="0" err="1" smtClean="0"/>
              <a:t>ред</a:t>
            </a:r>
            <a:r>
              <a:rPr lang="ru-RU" dirty="0" smtClean="0"/>
              <a:t> и </a:t>
            </a:r>
            <a:r>
              <a:rPr lang="ru-RU" dirty="0" err="1" smtClean="0"/>
              <a:t>може</a:t>
            </a:r>
            <a:r>
              <a:rPr lang="ru-RU" dirty="0" smtClean="0"/>
              <a:t> да </a:t>
            </a:r>
            <a:r>
              <a:rPr lang="ru-RU" dirty="0" err="1" smtClean="0"/>
              <a:t>бъде</a:t>
            </a:r>
            <a:r>
              <a:rPr lang="ru-RU" dirty="0" smtClean="0"/>
              <a:t> поискано с </a:t>
            </a:r>
            <a:r>
              <a:rPr lang="ru-RU" dirty="0" err="1" smtClean="0"/>
              <a:t>искова</a:t>
            </a:r>
            <a:r>
              <a:rPr lang="ru-RU" dirty="0" smtClean="0"/>
              <a:t> </a:t>
            </a:r>
            <a:r>
              <a:rPr lang="ru-RU" dirty="0" err="1" smtClean="0"/>
              <a:t>молба</a:t>
            </a:r>
            <a:r>
              <a:rPr lang="ru-RU" dirty="0" smtClean="0"/>
              <a:t> от </a:t>
            </a:r>
            <a:r>
              <a:rPr lang="ru-RU" dirty="0" err="1" smtClean="0"/>
              <a:t>съпруга</a:t>
            </a:r>
            <a:r>
              <a:rPr lang="ru-RU" dirty="0" smtClean="0"/>
              <a:t>, </a:t>
            </a:r>
            <a:r>
              <a:rPr lang="ru-RU" dirty="0" err="1" smtClean="0"/>
              <a:t>от</a:t>
            </a:r>
            <a:r>
              <a:rPr lang="ru-RU" dirty="0" smtClean="0"/>
              <a:t> близки </a:t>
            </a:r>
            <a:r>
              <a:rPr lang="ru-RU" dirty="0" err="1" smtClean="0"/>
              <a:t>роднини</a:t>
            </a:r>
            <a:r>
              <a:rPr lang="ru-RU" dirty="0" smtClean="0"/>
              <a:t>, от прокурора и от </a:t>
            </a:r>
            <a:r>
              <a:rPr lang="ru-RU" dirty="0" err="1" smtClean="0"/>
              <a:t>всеки</a:t>
            </a:r>
            <a:r>
              <a:rPr lang="ru-RU" dirty="0" smtClean="0"/>
              <a:t>, </a:t>
            </a:r>
            <a:r>
              <a:rPr lang="ru-RU" dirty="0" err="1" smtClean="0"/>
              <a:t>който</a:t>
            </a:r>
            <a:r>
              <a:rPr lang="ru-RU" dirty="0" smtClean="0"/>
              <a:t> има </a:t>
            </a:r>
            <a:r>
              <a:rPr lang="ru-RU" dirty="0" err="1" smtClean="0"/>
              <a:t>правен</a:t>
            </a:r>
            <a:r>
              <a:rPr lang="ru-RU" dirty="0" smtClean="0"/>
              <a:t> интерес от </a:t>
            </a:r>
            <a:r>
              <a:rPr lang="ru-RU" dirty="0" err="1" smtClean="0"/>
              <a:t>това</a:t>
            </a:r>
            <a:r>
              <a:rPr lang="ru-RU" dirty="0" smtClean="0"/>
              <a:t>.</a:t>
            </a:r>
          </a:p>
          <a:p>
            <a:endParaRPr lang="bg-BG" dirty="0"/>
          </a:p>
        </p:txBody>
      </p:sp>
      <p:sp>
        <p:nvSpPr>
          <p:cNvPr id="4" name="Равно 3"/>
          <p:cNvSpPr/>
          <p:nvPr/>
        </p:nvSpPr>
        <p:spPr>
          <a:xfrm>
            <a:off x="4355976" y="4293096"/>
            <a:ext cx="914400" cy="914400"/>
          </a:xfrm>
          <a:prstGeom prst="mathEqual">
            <a:avLst/>
          </a:prstGeom>
          <a:solidFill>
            <a:schemeClr val="accen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5" name="Правоъгълник 4"/>
          <p:cNvSpPr/>
          <p:nvPr/>
        </p:nvSpPr>
        <p:spPr>
          <a:xfrm>
            <a:off x="1115616" y="3929066"/>
            <a:ext cx="3240360" cy="180419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Под </a:t>
            </a:r>
          </a:p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запрещение</a:t>
            </a:r>
            <a:r>
              <a:rPr lang="ru-RU" sz="2800" dirty="0" smtClean="0"/>
              <a:t> </a:t>
            </a:r>
          </a:p>
          <a:p>
            <a:pPr algn="ctr"/>
            <a:r>
              <a:rPr lang="ru-RU" sz="2800" dirty="0" err="1" smtClean="0"/>
              <a:t>съм</a:t>
            </a:r>
            <a:r>
              <a:rPr lang="ru-RU" sz="2800" dirty="0" smtClean="0"/>
              <a:t>. </a:t>
            </a:r>
            <a:endParaRPr lang="bg-BG" sz="2800" dirty="0"/>
          </a:p>
        </p:txBody>
      </p:sp>
      <p:sp>
        <p:nvSpPr>
          <p:cNvPr id="6" name="Правоъгълник 5"/>
          <p:cNvSpPr/>
          <p:nvPr/>
        </p:nvSpPr>
        <p:spPr>
          <a:xfrm>
            <a:off x="5292080" y="3933056"/>
            <a:ext cx="3209010" cy="1853398"/>
          </a:xfrm>
          <a:prstGeom prst="rect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Ограничен</a:t>
            </a:r>
            <a:r>
              <a:rPr lang="ru-RU" sz="2800" dirty="0" smtClean="0"/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съм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в </a:t>
            </a:r>
            <a:r>
              <a:rPr lang="ru-RU" sz="2800" dirty="0" err="1" smtClean="0">
                <a:solidFill>
                  <a:schemeClr val="tx1"/>
                </a:solidFill>
              </a:rPr>
              <a:t>имуществените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 си права</a:t>
            </a:r>
            <a:endParaRPr lang="bg-BG" sz="2800" dirty="0">
              <a:solidFill>
                <a:schemeClr val="tx1"/>
              </a:solidFill>
            </a:endParaRPr>
          </a:p>
        </p:txBody>
      </p:sp>
      <p:sp>
        <p:nvSpPr>
          <p:cNvPr id="7" name="Правоъгълник 6"/>
          <p:cNvSpPr/>
          <p:nvPr/>
        </p:nvSpPr>
        <p:spPr>
          <a:xfrm>
            <a:off x="4403524" y="2967335"/>
            <a:ext cx="336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bg-BG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Картина 7" descr="http://t1.gstatic.com/images?q=tbn:ANd9GcQEca-OnLhbFR0YSpT44kCGMICPLpDxEZGiBSFL088kdHELCnJ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78105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http://bgjokes.com/images/story/11212005071799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6270" y="500042"/>
            <a:ext cx="4477730" cy="369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dirty="0" smtClean="0"/>
              <a:t>Кой решава вместо лицето под запрещение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 smtClean="0"/>
              <a:t>Изисква</a:t>
            </a:r>
            <a:r>
              <a:rPr lang="ru-RU" dirty="0" smtClean="0"/>
              <a:t> се </a:t>
            </a:r>
            <a:r>
              <a:rPr lang="ru-RU" dirty="0" err="1" smtClean="0"/>
              <a:t>лицето</a:t>
            </a:r>
            <a:r>
              <a:rPr lang="ru-RU" dirty="0" smtClean="0"/>
              <a:t>, </a:t>
            </a:r>
            <a:r>
              <a:rPr lang="ru-RU" dirty="0" err="1" smtClean="0"/>
              <a:t>чието</a:t>
            </a:r>
            <a:r>
              <a:rPr lang="ru-RU" dirty="0" smtClean="0"/>
              <a:t> </a:t>
            </a:r>
            <a:r>
              <a:rPr lang="ru-RU" dirty="0" err="1" smtClean="0"/>
              <a:t>поставяне</a:t>
            </a:r>
            <a:r>
              <a:rPr lang="ru-RU" dirty="0" smtClean="0"/>
              <a:t> под запрещение се иска, да </a:t>
            </a:r>
            <a:r>
              <a:rPr lang="ru-RU" dirty="0" err="1" smtClean="0"/>
              <a:t>бъде</a:t>
            </a:r>
            <a:r>
              <a:rPr lang="ru-RU" dirty="0" smtClean="0"/>
              <a:t> </a:t>
            </a:r>
            <a:r>
              <a:rPr lang="ru-RU" dirty="0" err="1" smtClean="0"/>
              <a:t>разпитано</a:t>
            </a:r>
            <a:r>
              <a:rPr lang="ru-RU" dirty="0" smtClean="0"/>
              <a:t> лично в </a:t>
            </a:r>
            <a:r>
              <a:rPr lang="ru-RU" dirty="0" err="1" smtClean="0"/>
              <a:t>съда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Съдът</a:t>
            </a:r>
            <a:r>
              <a:rPr lang="ru-RU" dirty="0" smtClean="0"/>
              <a:t> </a:t>
            </a:r>
            <a:r>
              <a:rPr lang="ru-RU" dirty="0" err="1" smtClean="0"/>
              <a:t>решава</a:t>
            </a:r>
            <a:r>
              <a:rPr lang="ru-RU" dirty="0" smtClean="0"/>
              <a:t> </a:t>
            </a:r>
            <a:r>
              <a:rPr lang="ru-RU" dirty="0" err="1" smtClean="0"/>
              <a:t>какъв</a:t>
            </a:r>
            <a:r>
              <a:rPr lang="ru-RU" dirty="0" smtClean="0"/>
              <a:t> вид да </a:t>
            </a:r>
            <a:r>
              <a:rPr lang="ru-RU" dirty="0" err="1" smtClean="0"/>
              <a:t>бъде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запрещението</a:t>
            </a:r>
            <a:r>
              <a:rPr lang="ru-RU" dirty="0" smtClean="0"/>
              <a:t> (дали да е </a:t>
            </a:r>
            <a:r>
              <a:rPr lang="ru-RU" dirty="0" err="1" smtClean="0"/>
              <a:t>пълно</a:t>
            </a:r>
            <a:r>
              <a:rPr lang="ru-RU" dirty="0" smtClean="0"/>
              <a:t> или да е ограничено), </a:t>
            </a:r>
            <a:r>
              <a:rPr lang="ru-RU" dirty="0" err="1" smtClean="0">
                <a:solidFill>
                  <a:schemeClr val="bg1"/>
                </a:solidFill>
              </a:rPr>
              <a:t>като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не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е</a:t>
            </a:r>
            <a:r>
              <a:rPr lang="ru-RU" dirty="0" smtClean="0"/>
              <a:t> </a:t>
            </a:r>
            <a:r>
              <a:rPr lang="ru-RU" dirty="0" err="1" smtClean="0"/>
              <a:t>обвързан</a:t>
            </a:r>
            <a:r>
              <a:rPr lang="ru-RU" dirty="0" smtClean="0"/>
              <a:t> с </a:t>
            </a:r>
            <a:r>
              <a:rPr lang="ru-RU" dirty="0" err="1" smtClean="0"/>
              <a:t>искането</a:t>
            </a:r>
            <a:r>
              <a:rPr lang="ru-RU" dirty="0" smtClean="0"/>
              <a:t> в </a:t>
            </a:r>
            <a:r>
              <a:rPr lang="ru-RU" dirty="0" err="1" smtClean="0"/>
              <a:t>молбата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Според</a:t>
            </a:r>
            <a:r>
              <a:rPr lang="ru-RU" dirty="0" smtClean="0"/>
              <a:t> </a:t>
            </a:r>
            <a:r>
              <a:rPr lang="ru-RU" dirty="0" err="1" smtClean="0"/>
              <a:t>степента</a:t>
            </a:r>
            <a:r>
              <a:rPr lang="ru-RU" dirty="0" smtClean="0"/>
              <a:t> на </a:t>
            </a:r>
            <a:r>
              <a:rPr lang="ru-RU" dirty="0" err="1" smtClean="0"/>
              <a:t>страданието</a:t>
            </a:r>
            <a:r>
              <a:rPr lang="ru-RU" dirty="0" smtClean="0"/>
              <a:t> </a:t>
            </a:r>
            <a:r>
              <a:rPr lang="ru-RU" dirty="0" err="1" smtClean="0"/>
              <a:t>съдът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да </a:t>
            </a:r>
            <a:r>
              <a:rPr lang="ru-RU" dirty="0" err="1" smtClean="0"/>
              <a:t>постави</a:t>
            </a:r>
            <a:r>
              <a:rPr lang="ru-RU" dirty="0" smtClean="0"/>
              <a:t> </a:t>
            </a:r>
            <a:r>
              <a:rPr lang="ru-RU" dirty="0" err="1" smtClean="0"/>
              <a:t>лицето</a:t>
            </a:r>
            <a:r>
              <a:rPr lang="ru-RU" dirty="0" smtClean="0"/>
              <a:t> под </a:t>
            </a:r>
            <a:r>
              <a:rPr lang="ru-RU" dirty="0" err="1" smtClean="0"/>
              <a:t>пълно</a:t>
            </a:r>
            <a:r>
              <a:rPr lang="ru-RU" dirty="0" smtClean="0"/>
              <a:t> или ограничено запрещение. </a:t>
            </a:r>
          </a:p>
          <a:p>
            <a:r>
              <a:rPr lang="ru-RU" dirty="0" err="1" smtClean="0"/>
              <a:t>Когато</a:t>
            </a:r>
            <a:r>
              <a:rPr lang="ru-RU" dirty="0" smtClean="0"/>
              <a:t> </a:t>
            </a:r>
            <a:r>
              <a:rPr lang="ru-RU" dirty="0" err="1" smtClean="0"/>
              <a:t>лицето</a:t>
            </a:r>
            <a:r>
              <a:rPr lang="ru-RU" dirty="0" smtClean="0"/>
              <a:t> е под запрещение, </a:t>
            </a:r>
            <a:r>
              <a:rPr lang="ru-RU" dirty="0" err="1" smtClean="0"/>
              <a:t>решенията</a:t>
            </a:r>
            <a:r>
              <a:rPr lang="ru-RU" dirty="0" smtClean="0"/>
              <a:t> вместо него </a:t>
            </a:r>
            <a:r>
              <a:rPr lang="ru-RU" dirty="0" err="1" smtClean="0"/>
              <a:t>взима</a:t>
            </a:r>
            <a:r>
              <a:rPr lang="ru-RU" dirty="0" smtClean="0"/>
              <a:t> определено от </a:t>
            </a:r>
            <a:r>
              <a:rPr lang="ru-RU" dirty="0" err="1" smtClean="0"/>
              <a:t>съда</a:t>
            </a:r>
            <a:r>
              <a:rPr lang="ru-RU" dirty="0" smtClean="0"/>
              <a:t>  </a:t>
            </a:r>
            <a:r>
              <a:rPr lang="ru-RU" dirty="0" err="1" smtClean="0"/>
              <a:t>друго</a:t>
            </a:r>
            <a:r>
              <a:rPr lang="ru-RU" dirty="0" smtClean="0"/>
              <a:t> лице: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съпруг</a:t>
            </a:r>
            <a:r>
              <a:rPr lang="ru-RU" dirty="0" smtClean="0"/>
              <a:t>, </a:t>
            </a:r>
            <a:r>
              <a:rPr lang="ru-RU" dirty="0" err="1" smtClean="0"/>
              <a:t>родител</a:t>
            </a:r>
            <a:r>
              <a:rPr lang="ru-RU" dirty="0" smtClean="0"/>
              <a:t>, </a:t>
            </a:r>
            <a:r>
              <a:rPr lang="ru-RU" dirty="0" err="1" smtClean="0"/>
              <a:t>близък</a:t>
            </a:r>
            <a:r>
              <a:rPr lang="ru-RU" dirty="0" smtClean="0"/>
              <a:t>, </a:t>
            </a:r>
            <a:r>
              <a:rPr lang="ru-RU" dirty="0" err="1" smtClean="0"/>
              <a:t>настойнически</a:t>
            </a:r>
            <a:r>
              <a:rPr lang="ru-RU" dirty="0" smtClean="0"/>
              <a:t> </a:t>
            </a:r>
            <a:r>
              <a:rPr lang="ru-RU" dirty="0" err="1" smtClean="0"/>
              <a:t>съвет</a:t>
            </a:r>
            <a:endParaRPr lang="bg-BG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https://encrypted-tbn0.gstatic.com/images?q=tbn:ANd9GcQqNnV_tpyrhVXwJRPgweO1p-z2kXw1zFUODdqr7CMJosM5IGr-NQ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500042"/>
            <a:ext cx="463012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7772400" cy="422920"/>
          </a:xfrm>
        </p:spPr>
        <p:txBody>
          <a:bodyPr>
            <a:noAutofit/>
          </a:bodyPr>
          <a:lstStyle/>
          <a:p>
            <a:pPr algn="ctr"/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bg-BG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запрещението</a:t>
            </a:r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bg-BG" sz="44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err="1" smtClean="0"/>
              <a:t>Запрещението</a:t>
            </a:r>
            <a:r>
              <a:rPr lang="ru-RU" dirty="0" smtClean="0"/>
              <a:t> в </a:t>
            </a:r>
            <a:r>
              <a:rPr lang="ru-RU" dirty="0" err="1" smtClean="0"/>
              <a:t>България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е </a:t>
            </a:r>
            <a:r>
              <a:rPr lang="ru-RU" dirty="0" err="1" smtClean="0">
                <a:solidFill>
                  <a:srgbClr val="FFFF00"/>
                </a:solidFill>
              </a:rPr>
              <a:t>правен</a:t>
            </a:r>
            <a:r>
              <a:rPr lang="ru-RU" dirty="0" smtClean="0">
                <a:solidFill>
                  <a:srgbClr val="FFFF00"/>
                </a:solidFill>
              </a:rPr>
              <a:t> отговор </a:t>
            </a:r>
            <a:r>
              <a:rPr lang="ru-RU" dirty="0" smtClean="0"/>
              <a:t>за </a:t>
            </a:r>
            <a:r>
              <a:rPr lang="ru-RU" dirty="0" err="1" smtClean="0"/>
              <a:t>хората</a:t>
            </a:r>
            <a:r>
              <a:rPr lang="ru-RU" dirty="0" smtClean="0"/>
              <a:t>, </a:t>
            </a:r>
            <a:r>
              <a:rPr lang="ru-RU" dirty="0" err="1" smtClean="0"/>
              <a:t>които</a:t>
            </a:r>
            <a:r>
              <a:rPr lang="ru-RU" dirty="0" smtClean="0"/>
              <a:t> </a:t>
            </a:r>
            <a:r>
              <a:rPr lang="ru-RU" dirty="0" err="1" smtClean="0"/>
              <a:t>имат</a:t>
            </a:r>
            <a:r>
              <a:rPr lang="ru-RU" dirty="0" smtClean="0"/>
              <a:t> нужда от </a:t>
            </a:r>
            <a:r>
              <a:rPr lang="ru-RU" dirty="0" err="1" smtClean="0">
                <a:solidFill>
                  <a:srgbClr val="FFFF00"/>
                </a:solidFill>
              </a:rPr>
              <a:t>помощ</a:t>
            </a:r>
            <a:r>
              <a:rPr lang="ru-RU" dirty="0" smtClean="0">
                <a:solidFill>
                  <a:srgbClr val="FFFF00"/>
                </a:solidFill>
              </a:rPr>
              <a:t>, за да </a:t>
            </a:r>
            <a:r>
              <a:rPr lang="ru-RU" dirty="0" err="1" smtClean="0">
                <a:solidFill>
                  <a:srgbClr val="FFFF00"/>
                </a:solidFill>
              </a:rPr>
              <a:t>взимат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/>
              <a:t>решения. </a:t>
            </a:r>
          </a:p>
          <a:p>
            <a:pPr>
              <a:buNone/>
            </a:pPr>
            <a:r>
              <a:rPr lang="ru-RU" dirty="0" err="1" smtClean="0"/>
              <a:t>Няма</a:t>
            </a:r>
            <a:r>
              <a:rPr lang="ru-RU" dirty="0" smtClean="0"/>
              <a:t> </a:t>
            </a:r>
            <a:r>
              <a:rPr lang="ru-RU" dirty="0" err="1" smtClean="0"/>
              <a:t>налични</a:t>
            </a:r>
            <a:r>
              <a:rPr lang="ru-RU" dirty="0" smtClean="0"/>
              <a:t> </a:t>
            </a:r>
            <a:r>
              <a:rPr lang="ru-RU" dirty="0" err="1" smtClean="0"/>
              <a:t>алтернативи</a:t>
            </a:r>
            <a:r>
              <a:rPr lang="ru-RU" dirty="0" smtClean="0"/>
              <a:t>, </a:t>
            </a:r>
            <a:r>
              <a:rPr lang="ru-RU" dirty="0" err="1" smtClean="0"/>
              <a:t>като</a:t>
            </a:r>
            <a:r>
              <a:rPr lang="ru-RU" dirty="0" smtClean="0"/>
              <a:t> </a:t>
            </a:r>
          </a:p>
          <a:p>
            <a:r>
              <a:rPr lang="ru-RU" dirty="0" err="1" smtClean="0">
                <a:solidFill>
                  <a:srgbClr val="C00000"/>
                </a:solidFill>
              </a:rPr>
              <a:t>подпомогнатото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вземане</a:t>
            </a:r>
            <a:r>
              <a:rPr lang="ru-RU" dirty="0" smtClean="0">
                <a:solidFill>
                  <a:srgbClr val="C00000"/>
                </a:solidFill>
              </a:rPr>
              <a:t> на решения </a:t>
            </a:r>
            <a:r>
              <a:rPr lang="ru-RU" dirty="0" smtClean="0"/>
              <a:t>(при </a:t>
            </a:r>
            <a:r>
              <a:rPr lang="ru-RU" dirty="0" err="1" smtClean="0"/>
              <a:t>което</a:t>
            </a:r>
            <a:r>
              <a:rPr lang="ru-RU" dirty="0" smtClean="0"/>
              <a:t> </a:t>
            </a:r>
            <a:r>
              <a:rPr lang="ru-RU" dirty="0" err="1" smtClean="0"/>
              <a:t>някой</a:t>
            </a:r>
            <a:r>
              <a:rPr lang="ru-RU" dirty="0" smtClean="0"/>
              <a:t> </a:t>
            </a:r>
            <a:r>
              <a:rPr lang="ru-RU" dirty="0" err="1" smtClean="0"/>
              <a:t>предоставя</a:t>
            </a:r>
            <a:r>
              <a:rPr lang="ru-RU" dirty="0" smtClean="0"/>
              <a:t> </a:t>
            </a:r>
            <a:r>
              <a:rPr lang="ru-RU" dirty="0" err="1" smtClean="0"/>
              <a:t>помощ</a:t>
            </a:r>
            <a:r>
              <a:rPr lang="ru-RU" dirty="0" smtClean="0"/>
              <a:t> по </a:t>
            </a:r>
            <a:r>
              <a:rPr lang="ru-RU" dirty="0" err="1" smtClean="0"/>
              <a:t>структуриран</a:t>
            </a:r>
            <a:r>
              <a:rPr lang="ru-RU" dirty="0" smtClean="0"/>
              <a:t> начин), </a:t>
            </a:r>
          </a:p>
          <a:p>
            <a:r>
              <a:rPr lang="ru-RU" dirty="0" err="1" smtClean="0"/>
              <a:t>бъдещите</a:t>
            </a:r>
            <a:r>
              <a:rPr lang="ru-RU" dirty="0" smtClean="0"/>
              <a:t> </a:t>
            </a:r>
            <a:r>
              <a:rPr lang="ru-RU" dirty="0" err="1" smtClean="0"/>
              <a:t>напътствия</a:t>
            </a:r>
            <a:r>
              <a:rPr lang="ru-RU" dirty="0" smtClean="0"/>
              <a:t> (при </a:t>
            </a:r>
            <a:r>
              <a:rPr lang="ru-RU" dirty="0" err="1" smtClean="0"/>
              <a:t>които</a:t>
            </a:r>
            <a:r>
              <a:rPr lang="ru-RU" dirty="0" smtClean="0"/>
              <a:t> </a:t>
            </a:r>
            <a:r>
              <a:rPr lang="ru-RU" dirty="0" err="1" smtClean="0"/>
              <a:t>лицето</a:t>
            </a:r>
            <a:r>
              <a:rPr lang="ru-RU" dirty="0" smtClean="0"/>
              <a:t> </a:t>
            </a:r>
            <a:r>
              <a:rPr lang="ru-RU" dirty="0" err="1" smtClean="0"/>
              <a:t>уточнява</a:t>
            </a:r>
            <a:r>
              <a:rPr lang="ru-RU" dirty="0" smtClean="0"/>
              <a:t> </a:t>
            </a:r>
            <a:r>
              <a:rPr lang="ru-RU" dirty="0" err="1" smtClean="0"/>
              <a:t>своите</a:t>
            </a:r>
            <a:r>
              <a:rPr lang="ru-RU" dirty="0" smtClean="0"/>
              <a:t> желания в случай на </a:t>
            </a:r>
            <a:r>
              <a:rPr lang="ru-RU" dirty="0" err="1" smtClean="0"/>
              <a:t>бъдеща</a:t>
            </a:r>
            <a:r>
              <a:rPr lang="ru-RU" dirty="0" smtClean="0"/>
              <a:t> </a:t>
            </a:r>
            <a:r>
              <a:rPr lang="ru-RU" dirty="0" err="1" smtClean="0"/>
              <a:t>неспособност</a:t>
            </a:r>
            <a:r>
              <a:rPr lang="ru-RU" dirty="0" smtClean="0"/>
              <a:t> за </a:t>
            </a:r>
            <a:r>
              <a:rPr lang="ru-RU" dirty="0" err="1" smtClean="0"/>
              <a:t>функциониране</a:t>
            </a:r>
            <a:r>
              <a:rPr lang="ru-RU" dirty="0" smtClean="0"/>
              <a:t>) или </a:t>
            </a:r>
          </a:p>
          <a:p>
            <a:r>
              <a:rPr lang="ru-RU" dirty="0" err="1" smtClean="0"/>
              <a:t>пълномощните</a:t>
            </a:r>
            <a:r>
              <a:rPr lang="ru-RU" dirty="0" smtClean="0"/>
              <a:t> (при </a:t>
            </a:r>
            <a:r>
              <a:rPr lang="ru-RU" dirty="0" err="1" smtClean="0"/>
              <a:t>които</a:t>
            </a:r>
            <a:r>
              <a:rPr lang="ru-RU" dirty="0" smtClean="0"/>
              <a:t> </a:t>
            </a:r>
            <a:r>
              <a:rPr lang="ru-RU" dirty="0" err="1" smtClean="0"/>
              <a:t>лицето</a:t>
            </a:r>
            <a:r>
              <a:rPr lang="ru-RU" dirty="0" smtClean="0"/>
              <a:t> </a:t>
            </a:r>
            <a:r>
              <a:rPr lang="ru-RU" dirty="0" err="1" smtClean="0"/>
              <a:t>посочва</a:t>
            </a:r>
            <a:r>
              <a:rPr lang="ru-RU" dirty="0" smtClean="0"/>
              <a:t> лице, </a:t>
            </a:r>
            <a:r>
              <a:rPr lang="ru-RU" dirty="0" err="1" smtClean="0"/>
              <a:t>което</a:t>
            </a:r>
            <a:r>
              <a:rPr lang="ru-RU" dirty="0" smtClean="0"/>
              <a:t> да </a:t>
            </a:r>
            <a:r>
              <a:rPr lang="ru-RU" dirty="0" err="1" smtClean="0"/>
              <a:t>взима</a:t>
            </a:r>
            <a:r>
              <a:rPr lang="ru-RU" dirty="0" smtClean="0"/>
              <a:t> решения от </a:t>
            </a:r>
            <a:r>
              <a:rPr lang="ru-RU" dirty="0" err="1" smtClean="0"/>
              <a:t>негово</a:t>
            </a:r>
            <a:r>
              <a:rPr lang="ru-RU" dirty="0" smtClean="0"/>
              <a:t> </a:t>
            </a:r>
            <a:r>
              <a:rPr lang="ru-RU" dirty="0" err="1" smtClean="0"/>
              <a:t>име</a:t>
            </a:r>
            <a:r>
              <a:rPr lang="ru-RU" dirty="0" smtClean="0"/>
              <a:t> в случай на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бъдеща</a:t>
            </a:r>
            <a:r>
              <a:rPr lang="ru-RU" dirty="0" smtClean="0"/>
              <a:t> </a:t>
            </a:r>
            <a:r>
              <a:rPr lang="ru-RU" dirty="0" err="1" smtClean="0"/>
              <a:t>неспособност</a:t>
            </a:r>
            <a:r>
              <a:rPr lang="ru-RU" dirty="0" smtClean="0"/>
              <a:t> за </a:t>
            </a:r>
            <a:r>
              <a:rPr lang="ru-RU" dirty="0" err="1" smtClean="0"/>
              <a:t>функциониране</a:t>
            </a:r>
            <a:r>
              <a:rPr lang="ru-RU" dirty="0" smtClean="0"/>
              <a:t>). </a:t>
            </a:r>
          </a:p>
        </p:txBody>
      </p:sp>
      <p:pic>
        <p:nvPicPr>
          <p:cNvPr id="5" name="Картина 4" descr="https://encrypted-tbn0.gstatic.com/images?q=tbn:ANd9GcQqNnV_tpyrhVXwJRPgweO1p-z2kXw1zFUODdqr7CMJosM5IGr-NQ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85728"/>
            <a:ext cx="178595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лавие 1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2964904"/>
          </a:xfrm>
        </p:spPr>
        <p:txBody>
          <a:bodyPr>
            <a:normAutofit fontScale="85000" lnSpcReduction="20000"/>
          </a:bodyPr>
          <a:lstStyle/>
          <a:p>
            <a:r>
              <a:rPr lang="bg-BG" dirty="0" smtClean="0"/>
              <a:t>Конвенцията на ООН за правата на хората с увреждания е </a:t>
            </a:r>
            <a:r>
              <a:rPr lang="bg-BG" dirty="0" err="1" smtClean="0"/>
              <a:t>ратифициранана</a:t>
            </a:r>
            <a:r>
              <a:rPr lang="bg-BG" dirty="0" smtClean="0"/>
              <a:t> 26 януари 2012 г. от Народното събрание на Република България и обнародването на Закона за ратифициране на Конвенцията за правата на хората с увреждания на 10 февруари 2012 г., тя е вече част от вътрешното право и следва да бъдат предприети действия за съобразяване на българското законодателство с нейните основни принципи.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t2.gstatic.com/images?q=tbn:ANd9GcQE_ZDgJjOvw7ME4vJ4EZH0GTBt93KLg-oLahec_QeAoBzryxM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04664"/>
            <a:ext cx="3312368" cy="2595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 descr="http://cil.bg/userfiles/untitled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7704856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914400" y="476672"/>
            <a:ext cx="7772400" cy="5904656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00B0F0"/>
                </a:solidFill>
              </a:rPr>
              <a:t>Предстои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възприемане</a:t>
            </a:r>
            <a:r>
              <a:rPr lang="ru-RU" dirty="0" smtClean="0">
                <a:solidFill>
                  <a:srgbClr val="00B0F0"/>
                </a:solidFill>
              </a:rPr>
              <a:t> на </a:t>
            </a:r>
            <a:r>
              <a:rPr lang="ru-RU" dirty="0" err="1" smtClean="0">
                <a:solidFill>
                  <a:srgbClr val="00B0F0"/>
                </a:solidFill>
              </a:rPr>
              <a:t>цялостен</a:t>
            </a:r>
            <a:r>
              <a:rPr lang="ru-RU" dirty="0" smtClean="0">
                <a:solidFill>
                  <a:srgbClr val="00B0F0"/>
                </a:solidFill>
              </a:rPr>
              <a:t> подход, </a:t>
            </a:r>
            <a:r>
              <a:rPr lang="ru-RU" dirty="0" err="1" smtClean="0">
                <a:solidFill>
                  <a:srgbClr val="00B0F0"/>
                </a:solidFill>
              </a:rPr>
              <a:t>който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включва</a:t>
            </a:r>
            <a:r>
              <a:rPr lang="ru-RU" dirty="0" smtClean="0">
                <a:solidFill>
                  <a:srgbClr val="00B0F0"/>
                </a:solidFill>
              </a:rPr>
              <a:t> не само </a:t>
            </a:r>
            <a:r>
              <a:rPr lang="ru-RU" dirty="0" err="1" smtClean="0">
                <a:solidFill>
                  <a:srgbClr val="00B0F0"/>
                </a:solidFill>
              </a:rPr>
              <a:t>преразглеждане</a:t>
            </a:r>
            <a:r>
              <a:rPr lang="ru-RU" dirty="0" smtClean="0">
                <a:solidFill>
                  <a:srgbClr val="00B0F0"/>
                </a:solidFill>
              </a:rPr>
              <a:t> на </a:t>
            </a:r>
            <a:r>
              <a:rPr lang="ru-RU" dirty="0" err="1" smtClean="0">
                <a:solidFill>
                  <a:srgbClr val="00B0F0"/>
                </a:solidFill>
              </a:rPr>
              <a:t>действащото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законодателство</a:t>
            </a:r>
            <a:r>
              <a:rPr lang="ru-RU" dirty="0" smtClean="0">
                <a:solidFill>
                  <a:srgbClr val="00B0F0"/>
                </a:solidFill>
              </a:rPr>
              <a:t> в </a:t>
            </a:r>
            <a:r>
              <a:rPr lang="ru-RU" dirty="0" err="1" smtClean="0">
                <a:solidFill>
                  <a:srgbClr val="00B0F0"/>
                </a:solidFill>
              </a:rPr>
              <a:t>областта</a:t>
            </a:r>
            <a:r>
              <a:rPr lang="ru-RU" dirty="0" smtClean="0">
                <a:solidFill>
                  <a:srgbClr val="00B0F0"/>
                </a:solidFill>
              </a:rPr>
              <a:t> на </a:t>
            </a:r>
            <a:r>
              <a:rPr lang="ru-RU" dirty="0" err="1" smtClean="0">
                <a:solidFill>
                  <a:srgbClr val="00B0F0"/>
                </a:solidFill>
              </a:rPr>
              <a:t>запрещението</a:t>
            </a:r>
            <a:r>
              <a:rPr lang="ru-RU" dirty="0" smtClean="0">
                <a:solidFill>
                  <a:srgbClr val="00B0F0"/>
                </a:solidFill>
              </a:rPr>
              <a:t>, </a:t>
            </a:r>
            <a:r>
              <a:rPr lang="ru-RU" dirty="0" err="1" smtClean="0">
                <a:solidFill>
                  <a:srgbClr val="00B0F0"/>
                </a:solidFill>
              </a:rPr>
              <a:t>настойничеството</a:t>
            </a:r>
            <a:r>
              <a:rPr lang="ru-RU" dirty="0" smtClean="0">
                <a:solidFill>
                  <a:srgbClr val="00B0F0"/>
                </a:solidFill>
              </a:rPr>
              <a:t> и </a:t>
            </a:r>
            <a:r>
              <a:rPr lang="ru-RU" dirty="0" err="1" smtClean="0">
                <a:solidFill>
                  <a:srgbClr val="00B0F0"/>
                </a:solidFill>
              </a:rPr>
              <a:t>попечителството</a:t>
            </a:r>
            <a:endParaRPr lang="ru-RU" dirty="0" smtClean="0">
              <a:solidFill>
                <a:srgbClr val="00B0F0"/>
              </a:solidFill>
            </a:endParaRPr>
          </a:p>
          <a:p>
            <a:endParaRPr lang="ru-RU" dirty="0" smtClean="0">
              <a:solidFill>
                <a:srgbClr val="00B0F0"/>
              </a:solidFill>
            </a:endParaRPr>
          </a:p>
          <a:p>
            <a:endParaRPr lang="ru-RU" dirty="0" smtClean="0">
              <a:solidFill>
                <a:srgbClr val="00B0F0"/>
              </a:solidFill>
            </a:endParaRPr>
          </a:p>
          <a:p>
            <a:endParaRPr lang="ru-RU" dirty="0" smtClean="0">
              <a:solidFill>
                <a:srgbClr val="00B0F0"/>
              </a:solidFill>
            </a:endParaRPr>
          </a:p>
          <a:p>
            <a:endParaRPr lang="ru-RU" dirty="0" smtClean="0">
              <a:solidFill>
                <a:srgbClr val="00B0F0"/>
              </a:solidFill>
            </a:endParaRPr>
          </a:p>
          <a:p>
            <a:endParaRPr lang="bg-BG" b="1" dirty="0" smtClean="0">
              <a:solidFill>
                <a:srgbClr val="00B0F0"/>
              </a:solidFill>
            </a:endParaRPr>
          </a:p>
          <a:p>
            <a:r>
              <a:rPr lang="bg-BG" b="1" dirty="0" smtClean="0">
                <a:solidFill>
                  <a:srgbClr val="00B0F0"/>
                </a:solidFill>
              </a:rPr>
              <a:t>Националното законодателство трябва да предвиди система от две групи мерки: </a:t>
            </a:r>
            <a:r>
              <a:rPr lang="bg-BG" b="1" dirty="0" err="1" smtClean="0">
                <a:solidFill>
                  <a:srgbClr val="00B050"/>
                </a:solidFill>
              </a:rPr>
              <a:t>мерки</a:t>
            </a:r>
            <a:r>
              <a:rPr lang="bg-BG" b="1" dirty="0" smtClean="0">
                <a:solidFill>
                  <a:srgbClr val="00B0F0"/>
                </a:solidFill>
              </a:rPr>
              <a:t> </a:t>
            </a:r>
            <a:r>
              <a:rPr lang="bg-BG" b="1" dirty="0" smtClean="0">
                <a:solidFill>
                  <a:srgbClr val="00B050"/>
                </a:solidFill>
              </a:rPr>
              <a:t>за подкрепа </a:t>
            </a:r>
            <a:r>
              <a:rPr lang="bg-BG" b="1" dirty="0" smtClean="0">
                <a:solidFill>
                  <a:srgbClr val="00B0F0"/>
                </a:solidFill>
              </a:rPr>
              <a:t>и </a:t>
            </a:r>
            <a:r>
              <a:rPr lang="bg-BG" b="1" dirty="0" smtClean="0">
                <a:solidFill>
                  <a:srgbClr val="FFFF00"/>
                </a:solidFill>
              </a:rPr>
              <a:t>мерки за защита</a:t>
            </a:r>
            <a:r>
              <a:rPr lang="bg-BG" b="1" dirty="0" smtClean="0">
                <a:solidFill>
                  <a:srgbClr val="00B0F0"/>
                </a:solidFill>
              </a:rPr>
              <a:t>.</a:t>
            </a:r>
            <a:endParaRPr lang="ru-RU" dirty="0" smtClean="0">
              <a:solidFill>
                <a:srgbClr val="00B0F0"/>
              </a:solidFill>
            </a:endParaRPr>
          </a:p>
          <a:p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апитал">
  <a:themeElements>
    <a:clrScheme name="Капитал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Капитал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Капитал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619</TotalTime>
  <Words>729</Words>
  <Application>Microsoft Office PowerPoint</Application>
  <PresentationFormat>On-screen Show (4:3)</PresentationFormat>
  <Paragraphs>88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Капитал</vt:lpstr>
      <vt:lpstr>проект   “Имам право да решавам                      сам за себе си”</vt:lpstr>
      <vt:lpstr>                                                            е                             възможността                                             на личността                                           да има                                             поведение,  съответстващо на нейната  воля.  В правото тя намира своя институционален израз. </vt:lpstr>
      <vt:lpstr>КАКВО Е СВОБОДАТА? </vt:lpstr>
      <vt:lpstr>ЗАКОН ЗА ЛИЦАТА И  СЕМЕЙСТВОТО ДВ,  бр. 120 от 29.12.2002 г.</vt:lpstr>
      <vt:lpstr>запрещението</vt:lpstr>
      <vt:lpstr>Кой решава вместо лицето под запрещение</vt:lpstr>
      <vt:lpstr>     запрещението </vt:lpstr>
      <vt:lpstr>PowerPoint Presentation</vt:lpstr>
      <vt:lpstr>PowerPoint Presentation</vt:lpstr>
      <vt:lpstr>ИСКАМ ДА ИЗБЕРА САМ</vt:lpstr>
      <vt:lpstr>PowerPoint Presentation</vt:lpstr>
      <vt:lpstr>Кой ще ме подкрепи?</vt:lpstr>
      <vt:lpstr>Как да взема решение?</vt:lpstr>
      <vt:lpstr>Какво ще направи за мен човека, на който имам доверие</vt:lpstr>
      <vt:lpstr>ПОДКРЕПАТА  може да бъде за</vt:lpstr>
      <vt:lpstr>PowerPoint Presentation</vt:lpstr>
      <vt:lpstr>Всяко лице, независимо от вида увреждане, има възможност да да прави избор и да взема решения.   /чл.12 от конвенцията/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 “Имам право да решавам                      сам за себе си”</dc:title>
  <dc:creator>USER2</dc:creator>
  <cp:lastModifiedBy>Daniel</cp:lastModifiedBy>
  <cp:revision>54</cp:revision>
  <dcterms:created xsi:type="dcterms:W3CDTF">2013-08-06T07:53:28Z</dcterms:created>
  <dcterms:modified xsi:type="dcterms:W3CDTF">2013-10-08T10:32:20Z</dcterms:modified>
</cp:coreProperties>
</file>